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Impact" panose="020B0806030902050204" pitchFamily="34" charset="0"/>
      <p:regular r:id="rId32"/>
    </p:embeddedFont>
    <p:embeddedFont>
      <p:font typeface="Montserrat" pitchFamily="2" charset="77"/>
      <p:regular r:id="rId33"/>
      <p:bold r:id="rId34"/>
      <p:italic r:id="rId35"/>
      <p:boldItalic r:id="rId36"/>
    </p:embeddedFont>
    <p:embeddedFont>
      <p:font typeface="Montserrat Light" panose="020F0302020204030204" pitchFamily="34" charset="0"/>
      <p:regular r:id="rId37"/>
      <p:bold r:id="rId38"/>
      <p:italic r:id="rId39"/>
      <p:boldItalic r:id="rId40"/>
    </p:embeddedFont>
    <p:embeddedFont>
      <p:font typeface="Montserrat Medium" panose="020F0502020204030204" pitchFamily="34" charset="0"/>
      <p:regular r:id="rId41"/>
      <p:bold r:id="rId42"/>
      <p:italic r:id="rId43"/>
      <p:boldItalic r:id="rId44"/>
    </p:embeddedFont>
    <p:embeddedFont>
      <p:font typeface="Montserrat SemiBold" panose="020F0502020204030204" pitchFamily="34" charset="0"/>
      <p:regular r:id="rId45"/>
      <p:bold r:id="rId46"/>
      <p:italic r:id="rId47"/>
      <p:boldItalic r:id="rId48"/>
    </p:embeddedFont>
    <p:embeddedFont>
      <p:font typeface="Old Standard TT" pitchFamily="2" charset="77"/>
      <p:regular r:id="rId49"/>
      <p:bold r:id="rId50"/>
      <p: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530471-3D53-42EF-AF2A-04C128A07741}">
  <a:tblStyle styleId="{E3530471-3D53-42EF-AF2A-04C128A077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4"/>
  </p:normalViewPr>
  <p:slideViewPr>
    <p:cSldViewPr snapToGrid="0">
      <p:cViewPr varScale="1">
        <p:scale>
          <a:sx n="161" d="100"/>
          <a:sy n="161" d="100"/>
        </p:scale>
        <p:origin x="240"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e470d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2266ce81bd_0_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2266ce81b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2266ce81bd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2266ce81bd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266ce81bd_0_2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266ce81bd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266ce81bd_0_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266ce81bd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2266ce81bd_0_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2266ce81bd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2266ce81bd_0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2266ce81bd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2266ce81bd_0_3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2266ce81bd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2266ce81bd_0_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2266ce81bd_0_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266ce81bd_0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12266ce81bd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2266ce81bd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2266ce81bd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266ce81bd_0_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2266ce81bd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c6f9e470d_0_4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2266ce81bd_0_4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2266ce81bd_0_4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2266ce81bd_0_41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2266ce81bd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2266ce81bd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2266ce81bd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2266ce81bd_0_4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2266ce81bd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2266ce81bd_0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2266ce81bd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2266ce81bd_0_45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2266ce81bd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2266ce81bd_0_4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2266ce81bd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c6f9e470d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2266ce81bd_0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2266ce81bd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2266ce81bd_0_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2266ce81bd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2266ce81bd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2266ce81b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2266ce81bd_0_3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2266ce81bd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266ce81bd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2266ce81bd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2266ce81bd_0_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2266ce81bd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2266ce81bd_0_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2266ce81bd_0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0"/>
              </a:spcBef>
              <a:spcAft>
                <a:spcPts val="0"/>
              </a:spcAft>
              <a:buClr>
                <a:schemeClr val="accent1"/>
              </a:buClr>
              <a:buSzPts val="1400"/>
              <a:buChar char="○"/>
              <a:defRPr>
                <a:solidFill>
                  <a:schemeClr val="accent1"/>
                </a:solidFill>
              </a:defRPr>
            </a:lvl2pPr>
            <a:lvl3pPr marL="1371600" lvl="2" indent="-317500">
              <a:spcBef>
                <a:spcPts val="0"/>
              </a:spcBef>
              <a:spcAft>
                <a:spcPts val="0"/>
              </a:spcAft>
              <a:buClr>
                <a:schemeClr val="accent1"/>
              </a:buClr>
              <a:buSzPts val="1400"/>
              <a:buChar char="■"/>
              <a:defRPr>
                <a:solidFill>
                  <a:schemeClr val="accent1"/>
                </a:solidFill>
              </a:defRPr>
            </a:lvl3pPr>
            <a:lvl4pPr marL="1828800" lvl="3" indent="-317500">
              <a:spcBef>
                <a:spcPts val="0"/>
              </a:spcBef>
              <a:spcAft>
                <a:spcPts val="0"/>
              </a:spcAft>
              <a:buClr>
                <a:schemeClr val="accent1"/>
              </a:buClr>
              <a:buSzPts val="1400"/>
              <a:buChar char="●"/>
              <a:defRPr>
                <a:solidFill>
                  <a:schemeClr val="accent1"/>
                </a:solidFill>
              </a:defRPr>
            </a:lvl4pPr>
            <a:lvl5pPr marL="2286000" lvl="4" indent="-317500">
              <a:spcBef>
                <a:spcPts val="0"/>
              </a:spcBef>
              <a:spcAft>
                <a:spcPts val="0"/>
              </a:spcAft>
              <a:buClr>
                <a:schemeClr val="accent1"/>
              </a:buClr>
              <a:buSzPts val="1400"/>
              <a:buChar char="○"/>
              <a:defRPr>
                <a:solidFill>
                  <a:schemeClr val="accent1"/>
                </a:solidFill>
              </a:defRPr>
            </a:lvl5pPr>
            <a:lvl6pPr marL="2743200" lvl="5" indent="-317500">
              <a:spcBef>
                <a:spcPts val="0"/>
              </a:spcBef>
              <a:spcAft>
                <a:spcPts val="0"/>
              </a:spcAft>
              <a:buClr>
                <a:schemeClr val="accent1"/>
              </a:buClr>
              <a:buSzPts val="1400"/>
              <a:buChar char="■"/>
              <a:defRPr>
                <a:solidFill>
                  <a:schemeClr val="accent1"/>
                </a:solidFill>
              </a:defRPr>
            </a:lvl6pPr>
            <a:lvl7pPr marL="3200400" lvl="6" indent="-317500">
              <a:spcBef>
                <a:spcPts val="0"/>
              </a:spcBef>
              <a:spcAft>
                <a:spcPts val="0"/>
              </a:spcAft>
              <a:buClr>
                <a:schemeClr val="accent1"/>
              </a:buClr>
              <a:buSzPts val="1400"/>
              <a:buChar char="●"/>
              <a:defRPr>
                <a:solidFill>
                  <a:schemeClr val="accent1"/>
                </a:solidFill>
              </a:defRPr>
            </a:lvl7pPr>
            <a:lvl8pPr marL="3657600" lvl="7" indent="-317500">
              <a:spcBef>
                <a:spcPts val="0"/>
              </a:spcBef>
              <a:spcAft>
                <a:spcPts val="0"/>
              </a:spcAft>
              <a:buClr>
                <a:schemeClr val="accent1"/>
              </a:buClr>
              <a:buSzPts val="1400"/>
              <a:buChar char="○"/>
              <a:defRPr>
                <a:solidFill>
                  <a:schemeClr val="accent1"/>
                </a:solidFill>
              </a:defRPr>
            </a:lvl8pPr>
            <a:lvl9pPr marL="4114800" lvl="8" indent="-317500">
              <a:spcBef>
                <a:spcPts val="0"/>
              </a:spcBef>
              <a:spcAft>
                <a:spcPts val="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spotifycharts.com/regional/global/weekly/latest"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b="1">
                <a:solidFill>
                  <a:srgbClr val="FFFFFF"/>
                </a:solidFill>
                <a:latin typeface="Impact"/>
                <a:ea typeface="Impact"/>
                <a:cs typeface="Impact"/>
                <a:sym typeface="Impact"/>
              </a:rPr>
              <a:t>Exploring the Spotify Charts</a:t>
            </a:r>
            <a:endParaRPr b="1">
              <a:solidFill>
                <a:srgbClr val="FFFFFF"/>
              </a:solidFill>
              <a:latin typeface="Impact"/>
              <a:ea typeface="Impact"/>
              <a:cs typeface="Impact"/>
              <a:sym typeface="Impact"/>
            </a:endParaRPr>
          </a:p>
        </p:txBody>
      </p:sp>
      <p:sp>
        <p:nvSpPr>
          <p:cNvPr id="60" name="Google Shape;60;p1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Light"/>
                <a:ea typeface="Montserrat Light"/>
                <a:cs typeface="Montserrat Light"/>
                <a:sym typeface="Montserrat Light"/>
              </a:rPr>
              <a:t>Ichhit Joshi</a:t>
            </a:r>
            <a:endParaRPr>
              <a:latin typeface="Montserrat Light"/>
              <a:ea typeface="Montserrat Light"/>
              <a:cs typeface="Montserrat Light"/>
              <a:sym typeface="Montserrat Light"/>
            </a:endParaRPr>
          </a:p>
        </p:txBody>
      </p:sp>
      <p:sp>
        <p:nvSpPr>
          <p:cNvPr id="61" name="Google Shape;61;p13"/>
          <p:cNvSpPr/>
          <p:nvPr/>
        </p:nvSpPr>
        <p:spPr>
          <a:xfrm>
            <a:off x="-65100" y="0"/>
            <a:ext cx="9209100" cy="1893300"/>
          </a:xfrm>
          <a:prstGeom prst="rect">
            <a:avLst/>
          </a:prstGeom>
          <a:solidFill>
            <a:srgbClr val="1ED760"/>
          </a:solidFill>
          <a:ln w="9525" cap="flat" cmpd="sng">
            <a:solidFill>
              <a:srgbClr val="1DB95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2" name="Google Shape;62;p13"/>
          <p:cNvPicPr preferRelativeResize="0"/>
          <p:nvPr/>
        </p:nvPicPr>
        <p:blipFill>
          <a:blip r:embed="rId3">
            <a:alphaModFix/>
          </a:blip>
          <a:stretch>
            <a:fillRect/>
          </a:stretch>
        </p:blipFill>
        <p:spPr>
          <a:xfrm>
            <a:off x="7673301" y="3374401"/>
            <a:ext cx="958001" cy="9580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128"/>
        <p:cNvGrpSpPr/>
        <p:nvPr/>
      </p:nvGrpSpPr>
      <p:grpSpPr>
        <a:xfrm>
          <a:off x="0" y="0"/>
          <a:ext cx="0" cy="0"/>
          <a:chOff x="0" y="0"/>
          <a:chExt cx="0" cy="0"/>
        </a:xfrm>
      </p:grpSpPr>
      <p:pic>
        <p:nvPicPr>
          <p:cNvPr id="129" name="Google Shape;129;p22"/>
          <p:cNvPicPr preferRelativeResize="0"/>
          <p:nvPr/>
        </p:nvPicPr>
        <p:blipFill rotWithShape="1">
          <a:blip r:embed="rId3">
            <a:alphaModFix/>
          </a:blip>
          <a:srcRect/>
          <a:stretch/>
        </p:blipFill>
        <p:spPr>
          <a:xfrm>
            <a:off x="-1" y="747866"/>
            <a:ext cx="9144003" cy="364776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3"/>
        <p:cNvGrpSpPr/>
        <p:nvPr/>
      </p:nvGrpSpPr>
      <p:grpSpPr>
        <a:xfrm>
          <a:off x="0" y="0"/>
          <a:ext cx="0" cy="0"/>
          <a:chOff x="0" y="0"/>
          <a:chExt cx="0" cy="0"/>
        </a:xfrm>
      </p:grpSpPr>
      <p:sp>
        <p:nvSpPr>
          <p:cNvPr id="134" name="Google Shape;134;p23"/>
          <p:cNvSpPr/>
          <p:nvPr/>
        </p:nvSpPr>
        <p:spPr>
          <a:xfrm>
            <a:off x="0" y="0"/>
            <a:ext cx="49947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3"/>
          <p:cNvSpPr/>
          <p:nvPr/>
        </p:nvSpPr>
        <p:spPr>
          <a:xfrm>
            <a:off x="4994675" y="0"/>
            <a:ext cx="4149300" cy="5143500"/>
          </a:xfrm>
          <a:prstGeom prst="rect">
            <a:avLst/>
          </a:prstGeom>
          <a:solidFill>
            <a:srgbClr val="191414"/>
          </a:solidFill>
          <a:ln w="9525" cap="flat" cmpd="sng">
            <a:solidFill>
              <a:srgbClr val="19141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6" name="Google Shape;136;p23"/>
          <p:cNvPicPr preferRelativeResize="0"/>
          <p:nvPr/>
        </p:nvPicPr>
        <p:blipFill>
          <a:blip r:embed="rId3">
            <a:alphaModFix/>
          </a:blip>
          <a:stretch>
            <a:fillRect/>
          </a:stretch>
        </p:blipFill>
        <p:spPr>
          <a:xfrm>
            <a:off x="5342700" y="3050750"/>
            <a:ext cx="1739651" cy="1739651"/>
          </a:xfrm>
          <a:prstGeom prst="rect">
            <a:avLst/>
          </a:prstGeom>
          <a:noFill/>
          <a:ln>
            <a:noFill/>
          </a:ln>
        </p:spPr>
      </p:pic>
      <p:sp>
        <p:nvSpPr>
          <p:cNvPr id="137" name="Google Shape;137;p23"/>
          <p:cNvSpPr txBox="1">
            <a:spLocks noGrp="1"/>
          </p:cNvSpPr>
          <p:nvPr>
            <p:ph type="title"/>
          </p:nvPr>
        </p:nvSpPr>
        <p:spPr>
          <a:xfrm>
            <a:off x="5216400" y="285275"/>
            <a:ext cx="4045200" cy="1333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latin typeface="Impact"/>
                <a:ea typeface="Impact"/>
                <a:cs typeface="Impact"/>
                <a:sym typeface="Impact"/>
              </a:rPr>
              <a:t>Weekly Top Songs</a:t>
            </a:r>
            <a:endParaRPr>
              <a:latin typeface="Impact"/>
              <a:ea typeface="Impact"/>
              <a:cs typeface="Impact"/>
              <a:sym typeface="Impact"/>
            </a:endParaRPr>
          </a:p>
          <a:p>
            <a:pPr marL="0" lvl="0" indent="0" algn="l" rtl="0">
              <a:spcBef>
                <a:spcPts val="0"/>
              </a:spcBef>
              <a:spcAft>
                <a:spcPts val="0"/>
              </a:spcAft>
              <a:buNone/>
            </a:pPr>
            <a:r>
              <a:rPr lang="en">
                <a:solidFill>
                  <a:srgbClr val="D9D9D9"/>
                </a:solidFill>
                <a:latin typeface="Impact"/>
                <a:ea typeface="Impact"/>
                <a:cs typeface="Impact"/>
                <a:sym typeface="Impact"/>
              </a:rPr>
              <a:t>Global</a:t>
            </a:r>
            <a:endParaRPr>
              <a:solidFill>
                <a:srgbClr val="D9D9D9"/>
              </a:solidFill>
              <a:latin typeface="Impact"/>
              <a:ea typeface="Impact"/>
              <a:cs typeface="Impact"/>
              <a:sym typeface="Impact"/>
            </a:endParaRPr>
          </a:p>
        </p:txBody>
      </p:sp>
      <p:sp>
        <p:nvSpPr>
          <p:cNvPr id="138" name="Google Shape;138;p23"/>
          <p:cNvSpPr txBox="1">
            <a:spLocks noGrp="1"/>
          </p:cNvSpPr>
          <p:nvPr>
            <p:ph type="title"/>
          </p:nvPr>
        </p:nvSpPr>
        <p:spPr>
          <a:xfrm>
            <a:off x="7226600" y="3126950"/>
            <a:ext cx="1237200" cy="278700"/>
          </a:xfrm>
          <a:prstGeom prst="rect">
            <a:avLst/>
          </a:prstGeom>
          <a:solidFill>
            <a:srgbClr val="FFFFFF"/>
          </a:solidFill>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sz="2000">
                <a:latin typeface="Impact"/>
                <a:ea typeface="Impact"/>
                <a:cs typeface="Impact"/>
                <a:sym typeface="Impact"/>
              </a:rPr>
              <a:t>#1 ALL TIME</a:t>
            </a:r>
            <a:endParaRPr sz="2000">
              <a:solidFill>
                <a:srgbClr val="D9D9D9"/>
              </a:solidFill>
              <a:latin typeface="Impact"/>
              <a:ea typeface="Impact"/>
              <a:cs typeface="Impact"/>
              <a:sym typeface="Impact"/>
            </a:endParaRPr>
          </a:p>
        </p:txBody>
      </p:sp>
      <p:sp>
        <p:nvSpPr>
          <p:cNvPr id="139" name="Google Shape;139;p23"/>
          <p:cNvSpPr txBox="1">
            <a:spLocks noGrp="1"/>
          </p:cNvSpPr>
          <p:nvPr>
            <p:ph type="title"/>
          </p:nvPr>
        </p:nvSpPr>
        <p:spPr>
          <a:xfrm>
            <a:off x="7139325" y="3567675"/>
            <a:ext cx="12372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Easy On Me</a:t>
            </a:r>
            <a:endParaRPr sz="2000">
              <a:solidFill>
                <a:srgbClr val="FFFFFF"/>
              </a:solidFill>
              <a:latin typeface="Impact"/>
              <a:ea typeface="Impact"/>
              <a:cs typeface="Impact"/>
              <a:sym typeface="Impact"/>
            </a:endParaRPr>
          </a:p>
        </p:txBody>
      </p:sp>
      <p:sp>
        <p:nvSpPr>
          <p:cNvPr id="140" name="Google Shape;140;p23"/>
          <p:cNvSpPr txBox="1">
            <a:spLocks noGrp="1"/>
          </p:cNvSpPr>
          <p:nvPr>
            <p:ph type="title"/>
          </p:nvPr>
        </p:nvSpPr>
        <p:spPr>
          <a:xfrm>
            <a:off x="7139325" y="3933625"/>
            <a:ext cx="12372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Adele</a:t>
            </a:r>
            <a:endParaRPr sz="2000">
              <a:solidFill>
                <a:srgbClr val="FFFFFF"/>
              </a:solidFill>
              <a:latin typeface="Impact"/>
              <a:ea typeface="Impact"/>
              <a:cs typeface="Impact"/>
              <a:sym typeface="Impact"/>
            </a:endParaRPr>
          </a:p>
        </p:txBody>
      </p:sp>
      <p:graphicFrame>
        <p:nvGraphicFramePr>
          <p:cNvPr id="141" name="Google Shape;141;p23"/>
          <p:cNvGraphicFramePr/>
          <p:nvPr>
            <p:extLst>
              <p:ext uri="{D42A27DB-BD31-4B8C-83A1-F6EECF244321}">
                <p14:modId xmlns:p14="http://schemas.microsoft.com/office/powerpoint/2010/main" val="2799878494"/>
              </p:ext>
            </p:extLst>
          </p:nvPr>
        </p:nvGraphicFramePr>
        <p:xfrm>
          <a:off x="402850" y="471475"/>
          <a:ext cx="4227825" cy="4336285"/>
        </p:xfrm>
        <a:graphic>
          <a:graphicData uri="http://schemas.openxmlformats.org/drawingml/2006/table">
            <a:tbl>
              <a:tblPr>
                <a:noFill/>
                <a:tableStyleId>{E3530471-3D53-42EF-AF2A-04C128A07741}</a:tableStyleId>
              </a:tblPr>
              <a:tblGrid>
                <a:gridCol w="1281700">
                  <a:extLst>
                    <a:ext uri="{9D8B030D-6E8A-4147-A177-3AD203B41FA5}">
                      <a16:colId xmlns:a16="http://schemas.microsoft.com/office/drawing/2014/main" val="20000"/>
                    </a:ext>
                  </a:extLst>
                </a:gridCol>
                <a:gridCol w="1645850">
                  <a:extLst>
                    <a:ext uri="{9D8B030D-6E8A-4147-A177-3AD203B41FA5}">
                      <a16:colId xmlns:a16="http://schemas.microsoft.com/office/drawing/2014/main" val="20001"/>
                    </a:ext>
                  </a:extLst>
                </a:gridCol>
                <a:gridCol w="1300275">
                  <a:extLst>
                    <a:ext uri="{9D8B030D-6E8A-4147-A177-3AD203B41FA5}">
                      <a16:colId xmlns:a16="http://schemas.microsoft.com/office/drawing/2014/main" val="20002"/>
                    </a:ext>
                  </a:extLst>
                </a:gridCol>
              </a:tblGrid>
              <a:tr h="531300">
                <a:tc>
                  <a:txBody>
                    <a:bodyPr/>
                    <a:lstStyle/>
                    <a:p>
                      <a:pPr marL="0" lvl="0" indent="0" algn="ctr" rtl="0">
                        <a:spcBef>
                          <a:spcPts val="0"/>
                        </a:spcBef>
                        <a:spcAft>
                          <a:spcPts val="0"/>
                        </a:spcAft>
                        <a:buNone/>
                      </a:pPr>
                      <a:r>
                        <a:rPr lang="en" sz="1200" b="1">
                          <a:latin typeface="Montserrat"/>
                          <a:ea typeface="Montserrat"/>
                          <a:cs typeface="Montserrat"/>
                          <a:sym typeface="Montserrat"/>
                        </a:rPr>
                        <a:t>Danceability</a:t>
                      </a:r>
                      <a:endParaRPr sz="1200" b="1">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Energy</a:t>
                      </a:r>
                      <a:endParaRPr sz="1200" b="1">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Key</a:t>
                      </a:r>
                      <a:endParaRPr sz="1200" b="1">
                        <a:latin typeface="Montserrat"/>
                        <a:ea typeface="Montserrat"/>
                        <a:cs typeface="Montserrat"/>
                        <a:sym typeface="Montserrat"/>
                      </a:endParaRPr>
                    </a:p>
                  </a:txBody>
                  <a:tcPr marL="91425" marR="91425" marT="91425" marB="91425" anchor="ctr">
                    <a:solidFill>
                      <a:schemeClr val="lt2"/>
                    </a:solidFill>
                  </a:tcPr>
                </a:tc>
                <a:extLst>
                  <a:ext uri="{0D108BD9-81ED-4DB2-BD59-A6C34878D82A}">
                    <a16:rowId xmlns:a16="http://schemas.microsoft.com/office/drawing/2014/main" val="10000"/>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0.604</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0.366</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5 -&gt; F</a:t>
                      </a:r>
                      <a:endParaRPr sz="1200">
                        <a:latin typeface="Montserrat"/>
                        <a:ea typeface="Montserrat"/>
                        <a:cs typeface="Montserrat"/>
                        <a:sym typeface="Montserrat"/>
                      </a:endParaRPr>
                    </a:p>
                  </a:txBody>
                  <a:tcPr marL="91425" marR="91425" marT="91425" marB="91425" anchor="ctr"/>
                </a:tc>
                <a:extLst>
                  <a:ext uri="{0D108BD9-81ED-4DB2-BD59-A6C34878D82A}">
                    <a16:rowId xmlns:a16="http://schemas.microsoft.com/office/drawing/2014/main" val="10001"/>
                  </a:ext>
                </a:extLst>
              </a:tr>
              <a:tr h="531300">
                <a:tc>
                  <a:txBody>
                    <a:bodyPr/>
                    <a:lstStyle/>
                    <a:p>
                      <a:pPr marL="0" lvl="0" indent="0" algn="ctr" rtl="0">
                        <a:spcBef>
                          <a:spcPts val="0"/>
                        </a:spcBef>
                        <a:spcAft>
                          <a:spcPts val="0"/>
                        </a:spcAft>
                        <a:buNone/>
                      </a:pPr>
                      <a:r>
                        <a:rPr lang="en" sz="1200" b="1">
                          <a:latin typeface="Montserrat"/>
                          <a:ea typeface="Montserrat"/>
                          <a:cs typeface="Montserrat"/>
                          <a:sym typeface="Montserrat"/>
                        </a:rPr>
                        <a:t>Loudness</a:t>
                      </a:r>
                      <a:endParaRPr sz="1200" b="1">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Mode</a:t>
                      </a:r>
                      <a:endParaRPr sz="1200" b="1">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Speechiness</a:t>
                      </a:r>
                      <a:endParaRPr sz="1200" b="1">
                        <a:latin typeface="Montserrat"/>
                        <a:ea typeface="Montserrat"/>
                        <a:cs typeface="Montserrat"/>
                        <a:sym typeface="Montserrat"/>
                      </a:endParaRPr>
                    </a:p>
                  </a:txBody>
                  <a:tcPr marL="91425" marR="91425" marT="91425" marB="91425" anchor="ctr">
                    <a:solidFill>
                      <a:schemeClr val="lt2"/>
                    </a:solidFill>
                  </a:tcPr>
                </a:tc>
                <a:extLst>
                  <a:ext uri="{0D108BD9-81ED-4DB2-BD59-A6C34878D82A}">
                    <a16:rowId xmlns:a16="http://schemas.microsoft.com/office/drawing/2014/main" val="10002"/>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-7.519</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1 -&gt; Major</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0.0282</a:t>
                      </a:r>
                      <a:endParaRPr sz="1200">
                        <a:latin typeface="Montserrat"/>
                        <a:ea typeface="Montserrat"/>
                        <a:cs typeface="Montserrat"/>
                        <a:sym typeface="Montserrat"/>
                      </a:endParaRPr>
                    </a:p>
                  </a:txBody>
                  <a:tcPr marL="91425" marR="91425" marT="91425" marB="91425" anchor="ctr"/>
                </a:tc>
                <a:extLst>
                  <a:ext uri="{0D108BD9-81ED-4DB2-BD59-A6C34878D82A}">
                    <a16:rowId xmlns:a16="http://schemas.microsoft.com/office/drawing/2014/main" val="10003"/>
                  </a:ext>
                </a:extLst>
              </a:tr>
              <a:tr h="599875">
                <a:tc>
                  <a:txBody>
                    <a:bodyPr/>
                    <a:lstStyle/>
                    <a:p>
                      <a:pPr marL="0" lvl="0" indent="0" algn="ctr" rtl="0">
                        <a:spcBef>
                          <a:spcPts val="0"/>
                        </a:spcBef>
                        <a:spcAft>
                          <a:spcPts val="0"/>
                        </a:spcAft>
                        <a:buNone/>
                      </a:pPr>
                      <a:r>
                        <a:rPr lang="en" sz="1200" b="1" dirty="0" err="1">
                          <a:solidFill>
                            <a:srgbClr val="191414"/>
                          </a:solidFill>
                          <a:latin typeface="Montserrat"/>
                          <a:ea typeface="Montserrat"/>
                          <a:cs typeface="Montserrat"/>
                          <a:sym typeface="Montserrat"/>
                        </a:rPr>
                        <a:t>Acousticness</a:t>
                      </a:r>
                      <a:endParaRPr sz="1200" b="1" dirty="0">
                        <a:solidFill>
                          <a:srgbClr val="191414"/>
                        </a:solidFill>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dirty="0" err="1">
                          <a:solidFill>
                            <a:srgbClr val="191414"/>
                          </a:solidFill>
                          <a:latin typeface="Montserrat"/>
                          <a:ea typeface="Montserrat"/>
                          <a:cs typeface="Montserrat"/>
                          <a:sym typeface="Montserrat"/>
                        </a:rPr>
                        <a:t>Instrumentalness</a:t>
                      </a:r>
                      <a:endParaRPr sz="1200" b="1" dirty="0">
                        <a:solidFill>
                          <a:srgbClr val="191414"/>
                        </a:solidFill>
                        <a:latin typeface="Montserrat"/>
                        <a:ea typeface="Montserrat"/>
                        <a:cs typeface="Montserrat"/>
                        <a:sym typeface="Montserrat"/>
                      </a:endParaRPr>
                    </a:p>
                  </a:txBody>
                  <a:tcPr marL="91425" marR="91425" marT="91425" marB="91425" anchor="ctr">
                    <a:solidFill>
                      <a:schemeClr val="lt2"/>
                    </a:solidFill>
                  </a:tcPr>
                </a:tc>
                <a:tc>
                  <a:txBody>
                    <a:bodyPr/>
                    <a:lstStyle/>
                    <a:p>
                      <a:pPr marL="0" lvl="0" indent="0" algn="ctr" rtl="0">
                        <a:spcBef>
                          <a:spcPts val="0"/>
                        </a:spcBef>
                        <a:spcAft>
                          <a:spcPts val="0"/>
                        </a:spcAft>
                        <a:buNone/>
                      </a:pPr>
                      <a:r>
                        <a:rPr lang="en" sz="1200" b="1">
                          <a:solidFill>
                            <a:srgbClr val="191414"/>
                          </a:solidFill>
                          <a:latin typeface="Montserrat"/>
                          <a:ea typeface="Montserrat"/>
                          <a:cs typeface="Montserrat"/>
                          <a:sym typeface="Montserrat"/>
                        </a:rPr>
                        <a:t>Liveness</a:t>
                      </a:r>
                      <a:endParaRPr sz="1200" b="1">
                        <a:solidFill>
                          <a:srgbClr val="191414"/>
                        </a:solidFill>
                        <a:latin typeface="Montserrat"/>
                        <a:ea typeface="Montserrat"/>
                        <a:cs typeface="Montserrat"/>
                        <a:sym typeface="Montserrat"/>
                      </a:endParaRPr>
                    </a:p>
                  </a:txBody>
                  <a:tcPr marL="91425" marR="91425" marT="91425" marB="91425" anchor="ctr">
                    <a:solidFill>
                      <a:schemeClr val="lt2"/>
                    </a:solidFill>
                  </a:tcPr>
                </a:tc>
                <a:extLst>
                  <a:ext uri="{0D108BD9-81ED-4DB2-BD59-A6C34878D82A}">
                    <a16:rowId xmlns:a16="http://schemas.microsoft.com/office/drawing/2014/main" val="10004"/>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0.578</a:t>
                      </a:r>
                      <a:endParaRPr sz="120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ontserrat"/>
                          <a:ea typeface="Montserrat"/>
                          <a:cs typeface="Montserrat"/>
                          <a:sym typeface="Montserrat"/>
                        </a:rPr>
                        <a:t>0</a:t>
                      </a:r>
                      <a:endParaRPr sz="120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dirty="0">
                          <a:latin typeface="Montserrat"/>
                          <a:ea typeface="Montserrat"/>
                          <a:cs typeface="Montserrat"/>
                          <a:sym typeface="Montserrat"/>
                        </a:rPr>
                        <a:t>0.133</a:t>
                      </a:r>
                      <a:endParaRPr sz="1200" dirty="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531300">
                <a:tc>
                  <a:txBody>
                    <a:bodyPr/>
                    <a:lstStyle/>
                    <a:p>
                      <a:pPr marL="0" lvl="0" indent="0" algn="ctr" rtl="0">
                        <a:spcBef>
                          <a:spcPts val="0"/>
                        </a:spcBef>
                        <a:spcAft>
                          <a:spcPts val="0"/>
                        </a:spcAft>
                        <a:buNone/>
                      </a:pPr>
                      <a:r>
                        <a:rPr lang="en" sz="1200" b="1" dirty="0">
                          <a:latin typeface="Montserrat"/>
                          <a:ea typeface="Montserrat"/>
                          <a:cs typeface="Montserrat"/>
                          <a:sym typeface="Montserrat"/>
                        </a:rPr>
                        <a:t>Valence</a:t>
                      </a:r>
                      <a:endParaRPr sz="1200" b="1" dirty="0">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dirty="0">
                          <a:latin typeface="Montserrat"/>
                          <a:ea typeface="Montserrat"/>
                          <a:cs typeface="Montserrat"/>
                          <a:sym typeface="Montserrat"/>
                        </a:rPr>
                        <a:t>Tempo</a:t>
                      </a:r>
                      <a:endParaRPr sz="1200" b="1" dirty="0">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b="1" dirty="0">
                          <a:latin typeface="Montserrat"/>
                          <a:ea typeface="Montserrat"/>
                          <a:cs typeface="Montserrat"/>
                          <a:sym typeface="Montserrat"/>
                        </a:rPr>
                        <a:t>Time Signature</a:t>
                      </a:r>
                      <a:endParaRPr sz="1200" b="1" dirty="0">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0.13</a:t>
                      </a:r>
                      <a:endParaRPr sz="120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tc>
                  <a:txBody>
                    <a:bodyPr/>
                    <a:lstStyle/>
                    <a:p>
                      <a:pPr marL="0" lvl="0" indent="0" algn="ctr" rtl="0">
                        <a:spcBef>
                          <a:spcPts val="0"/>
                        </a:spcBef>
                        <a:spcAft>
                          <a:spcPts val="0"/>
                        </a:spcAft>
                        <a:buNone/>
                      </a:pPr>
                      <a:r>
                        <a:rPr lang="en" sz="1200" dirty="0">
                          <a:latin typeface="Montserrat"/>
                          <a:ea typeface="Montserrat"/>
                          <a:cs typeface="Montserrat"/>
                          <a:sym typeface="Montserrat"/>
                        </a:rPr>
                        <a:t>141.981</a:t>
                      </a:r>
                      <a:endParaRPr sz="1200" dirty="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tc>
                  <a:txBody>
                    <a:bodyPr/>
                    <a:lstStyle/>
                    <a:p>
                      <a:pPr marL="0" lvl="0" indent="0" algn="ctr" rtl="0">
                        <a:spcBef>
                          <a:spcPts val="0"/>
                        </a:spcBef>
                        <a:spcAft>
                          <a:spcPts val="0"/>
                        </a:spcAft>
                        <a:buNone/>
                      </a:pPr>
                      <a:r>
                        <a:rPr lang="en" sz="1200" dirty="0">
                          <a:latin typeface="Montserrat"/>
                          <a:ea typeface="Montserrat"/>
                          <a:cs typeface="Montserrat"/>
                          <a:sym typeface="Montserrat"/>
                        </a:rPr>
                        <a:t>4/4</a:t>
                      </a:r>
                      <a:endParaRPr sz="1200" dirty="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extLst>
                  <a:ext uri="{0D108BD9-81ED-4DB2-BD59-A6C34878D82A}">
                    <a16:rowId xmlns:a16="http://schemas.microsoft.com/office/drawing/2014/main" val="10007"/>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rotWithShape="1">
          <a:blip r:embed="rId3">
            <a:alphaModFix/>
          </a:blip>
          <a:srcRect/>
          <a:stretch/>
        </p:blipFill>
        <p:spPr>
          <a:xfrm>
            <a:off x="-1" y="819297"/>
            <a:ext cx="9144003" cy="350490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sp>
        <p:nvSpPr>
          <p:cNvPr id="151" name="Google Shape;151;p25"/>
          <p:cNvSpPr/>
          <p:nvPr/>
        </p:nvSpPr>
        <p:spPr>
          <a:xfrm>
            <a:off x="0" y="0"/>
            <a:ext cx="4994700" cy="51435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5"/>
          <p:cNvSpPr/>
          <p:nvPr/>
        </p:nvSpPr>
        <p:spPr>
          <a:xfrm>
            <a:off x="4994675" y="0"/>
            <a:ext cx="4149300" cy="5143500"/>
          </a:xfrm>
          <a:prstGeom prst="rect">
            <a:avLst/>
          </a:prstGeom>
          <a:solidFill>
            <a:srgbClr val="191414"/>
          </a:solidFill>
          <a:ln w="9525" cap="flat" cmpd="sng">
            <a:solidFill>
              <a:srgbClr val="19141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3" name="Google Shape;153;p25"/>
          <p:cNvPicPr preferRelativeResize="0"/>
          <p:nvPr/>
        </p:nvPicPr>
        <p:blipFill rotWithShape="1">
          <a:blip r:embed="rId3">
            <a:alphaModFix/>
          </a:blip>
          <a:srcRect/>
          <a:stretch/>
        </p:blipFill>
        <p:spPr>
          <a:xfrm>
            <a:off x="5342700" y="3050750"/>
            <a:ext cx="1739652" cy="1739653"/>
          </a:xfrm>
          <a:prstGeom prst="rect">
            <a:avLst/>
          </a:prstGeom>
          <a:noFill/>
          <a:ln>
            <a:noFill/>
          </a:ln>
        </p:spPr>
      </p:pic>
      <p:sp>
        <p:nvSpPr>
          <p:cNvPr id="154" name="Google Shape;154;p25"/>
          <p:cNvSpPr txBox="1">
            <a:spLocks noGrp="1"/>
          </p:cNvSpPr>
          <p:nvPr>
            <p:ph type="title"/>
          </p:nvPr>
        </p:nvSpPr>
        <p:spPr>
          <a:xfrm>
            <a:off x="5216400" y="285275"/>
            <a:ext cx="4045200" cy="1333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solidFill>
                  <a:srgbClr val="00D8FF"/>
                </a:solidFill>
                <a:latin typeface="Impact"/>
                <a:ea typeface="Impact"/>
                <a:cs typeface="Impact"/>
                <a:sym typeface="Impact"/>
              </a:rPr>
              <a:t>All Time Top Songs</a:t>
            </a:r>
            <a:endParaRPr>
              <a:solidFill>
                <a:srgbClr val="00D8FF"/>
              </a:solidFill>
              <a:latin typeface="Impact"/>
              <a:ea typeface="Impact"/>
              <a:cs typeface="Impact"/>
              <a:sym typeface="Impact"/>
            </a:endParaRPr>
          </a:p>
          <a:p>
            <a:pPr marL="0" lvl="0" indent="0" algn="l" rtl="0">
              <a:spcBef>
                <a:spcPts val="0"/>
              </a:spcBef>
              <a:spcAft>
                <a:spcPts val="0"/>
              </a:spcAft>
              <a:buNone/>
            </a:pPr>
            <a:r>
              <a:rPr lang="en">
                <a:solidFill>
                  <a:srgbClr val="D9D9D9"/>
                </a:solidFill>
                <a:latin typeface="Impact"/>
                <a:ea typeface="Impact"/>
                <a:cs typeface="Impact"/>
                <a:sym typeface="Impact"/>
              </a:rPr>
              <a:t>Global</a:t>
            </a:r>
            <a:endParaRPr>
              <a:solidFill>
                <a:srgbClr val="D9D9D9"/>
              </a:solidFill>
              <a:latin typeface="Impact"/>
              <a:ea typeface="Impact"/>
              <a:cs typeface="Impact"/>
              <a:sym typeface="Impact"/>
            </a:endParaRPr>
          </a:p>
        </p:txBody>
      </p:sp>
      <p:sp>
        <p:nvSpPr>
          <p:cNvPr id="155" name="Google Shape;155;p25"/>
          <p:cNvSpPr txBox="1">
            <a:spLocks noGrp="1"/>
          </p:cNvSpPr>
          <p:nvPr>
            <p:ph type="title"/>
          </p:nvPr>
        </p:nvSpPr>
        <p:spPr>
          <a:xfrm>
            <a:off x="7226600" y="3126950"/>
            <a:ext cx="1237200" cy="278700"/>
          </a:xfrm>
          <a:prstGeom prst="rect">
            <a:avLst/>
          </a:prstGeom>
          <a:solidFill>
            <a:srgbClr val="FFFFFF"/>
          </a:solidFill>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sz="2000">
                <a:solidFill>
                  <a:srgbClr val="00D8FF"/>
                </a:solidFill>
                <a:latin typeface="Impact"/>
                <a:ea typeface="Impact"/>
                <a:cs typeface="Impact"/>
                <a:sym typeface="Impact"/>
              </a:rPr>
              <a:t>#1 ALL TIME</a:t>
            </a:r>
            <a:endParaRPr sz="2000">
              <a:solidFill>
                <a:srgbClr val="00D8FF"/>
              </a:solidFill>
              <a:latin typeface="Impact"/>
              <a:ea typeface="Impact"/>
              <a:cs typeface="Impact"/>
              <a:sym typeface="Impact"/>
            </a:endParaRPr>
          </a:p>
        </p:txBody>
      </p:sp>
      <p:sp>
        <p:nvSpPr>
          <p:cNvPr id="156" name="Google Shape;156;p25"/>
          <p:cNvSpPr txBox="1">
            <a:spLocks noGrp="1"/>
          </p:cNvSpPr>
          <p:nvPr>
            <p:ph type="title"/>
          </p:nvPr>
        </p:nvSpPr>
        <p:spPr>
          <a:xfrm>
            <a:off x="7139325" y="3567675"/>
            <a:ext cx="13992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Shape of You</a:t>
            </a:r>
            <a:endParaRPr sz="2000">
              <a:solidFill>
                <a:srgbClr val="FFFFFF"/>
              </a:solidFill>
              <a:latin typeface="Impact"/>
              <a:ea typeface="Impact"/>
              <a:cs typeface="Impact"/>
              <a:sym typeface="Impact"/>
            </a:endParaRPr>
          </a:p>
        </p:txBody>
      </p:sp>
      <p:sp>
        <p:nvSpPr>
          <p:cNvPr id="157" name="Google Shape;157;p25"/>
          <p:cNvSpPr txBox="1">
            <a:spLocks noGrp="1"/>
          </p:cNvSpPr>
          <p:nvPr>
            <p:ph type="title"/>
          </p:nvPr>
        </p:nvSpPr>
        <p:spPr>
          <a:xfrm>
            <a:off x="7139325" y="3933625"/>
            <a:ext cx="12372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Ed Sheeran</a:t>
            </a:r>
            <a:endParaRPr sz="2000">
              <a:solidFill>
                <a:srgbClr val="FFFFFF"/>
              </a:solidFill>
              <a:latin typeface="Impact"/>
              <a:ea typeface="Impact"/>
              <a:cs typeface="Impact"/>
              <a:sym typeface="Impact"/>
            </a:endParaRPr>
          </a:p>
        </p:txBody>
      </p:sp>
      <p:graphicFrame>
        <p:nvGraphicFramePr>
          <p:cNvPr id="158" name="Google Shape;158;p25"/>
          <p:cNvGraphicFramePr/>
          <p:nvPr/>
        </p:nvGraphicFramePr>
        <p:xfrm>
          <a:off x="402850" y="471475"/>
          <a:ext cx="4227825" cy="4336285"/>
        </p:xfrm>
        <a:graphic>
          <a:graphicData uri="http://schemas.openxmlformats.org/drawingml/2006/table">
            <a:tbl>
              <a:tblPr>
                <a:noFill/>
                <a:tableStyleId>{E3530471-3D53-42EF-AF2A-04C128A07741}</a:tableStyleId>
              </a:tblPr>
              <a:tblGrid>
                <a:gridCol w="1281700">
                  <a:extLst>
                    <a:ext uri="{9D8B030D-6E8A-4147-A177-3AD203B41FA5}">
                      <a16:colId xmlns:a16="http://schemas.microsoft.com/office/drawing/2014/main" val="20000"/>
                    </a:ext>
                  </a:extLst>
                </a:gridCol>
                <a:gridCol w="1645850">
                  <a:extLst>
                    <a:ext uri="{9D8B030D-6E8A-4147-A177-3AD203B41FA5}">
                      <a16:colId xmlns:a16="http://schemas.microsoft.com/office/drawing/2014/main" val="20001"/>
                    </a:ext>
                  </a:extLst>
                </a:gridCol>
                <a:gridCol w="1300275">
                  <a:extLst>
                    <a:ext uri="{9D8B030D-6E8A-4147-A177-3AD203B41FA5}">
                      <a16:colId xmlns:a16="http://schemas.microsoft.com/office/drawing/2014/main" val="20002"/>
                    </a:ext>
                  </a:extLst>
                </a:gridCol>
              </a:tblGrid>
              <a:tr h="531300">
                <a:tc>
                  <a:txBody>
                    <a:bodyPr/>
                    <a:lstStyle/>
                    <a:p>
                      <a:pPr marL="0" lvl="0" indent="0" algn="ctr" rtl="0">
                        <a:spcBef>
                          <a:spcPts val="0"/>
                        </a:spcBef>
                        <a:spcAft>
                          <a:spcPts val="0"/>
                        </a:spcAft>
                        <a:buNone/>
                      </a:pPr>
                      <a:r>
                        <a:rPr lang="en" sz="1200" b="1">
                          <a:latin typeface="Montserrat"/>
                          <a:ea typeface="Montserrat"/>
                          <a:cs typeface="Montserrat"/>
                          <a:sym typeface="Montserrat"/>
                        </a:rPr>
                        <a:t>Danceability</a:t>
                      </a:r>
                      <a:endParaRPr sz="1200" b="1">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Energy</a:t>
                      </a:r>
                      <a:endParaRPr sz="1200" b="1">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Key</a:t>
                      </a:r>
                      <a:endParaRPr sz="1200" b="1">
                        <a:latin typeface="Montserrat"/>
                        <a:ea typeface="Montserrat"/>
                        <a:cs typeface="Montserrat"/>
                        <a:sym typeface="Montserrat"/>
                      </a:endParaRPr>
                    </a:p>
                  </a:txBody>
                  <a:tcPr marL="91425" marR="91425" marT="91425" marB="91425" anchor="ctr">
                    <a:solidFill>
                      <a:srgbClr val="00D8FF"/>
                    </a:solidFill>
                  </a:tcPr>
                </a:tc>
                <a:extLst>
                  <a:ext uri="{0D108BD9-81ED-4DB2-BD59-A6C34878D82A}">
                    <a16:rowId xmlns:a16="http://schemas.microsoft.com/office/drawing/2014/main" val="10000"/>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0.825</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0.652</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1 -&gt; C♯/D♭</a:t>
                      </a:r>
                      <a:endParaRPr sz="1200">
                        <a:latin typeface="Montserrat"/>
                        <a:ea typeface="Montserrat"/>
                        <a:cs typeface="Montserrat"/>
                        <a:sym typeface="Montserrat"/>
                      </a:endParaRPr>
                    </a:p>
                  </a:txBody>
                  <a:tcPr marL="91425" marR="91425" marT="91425" marB="91425" anchor="ctr"/>
                </a:tc>
                <a:extLst>
                  <a:ext uri="{0D108BD9-81ED-4DB2-BD59-A6C34878D82A}">
                    <a16:rowId xmlns:a16="http://schemas.microsoft.com/office/drawing/2014/main" val="10001"/>
                  </a:ext>
                </a:extLst>
              </a:tr>
              <a:tr h="531300">
                <a:tc>
                  <a:txBody>
                    <a:bodyPr/>
                    <a:lstStyle/>
                    <a:p>
                      <a:pPr marL="0" lvl="0" indent="0" algn="ctr" rtl="0">
                        <a:spcBef>
                          <a:spcPts val="0"/>
                        </a:spcBef>
                        <a:spcAft>
                          <a:spcPts val="0"/>
                        </a:spcAft>
                        <a:buNone/>
                      </a:pPr>
                      <a:r>
                        <a:rPr lang="en" sz="1200" b="1">
                          <a:latin typeface="Montserrat"/>
                          <a:ea typeface="Montserrat"/>
                          <a:cs typeface="Montserrat"/>
                          <a:sym typeface="Montserrat"/>
                        </a:rPr>
                        <a:t>Loudness</a:t>
                      </a:r>
                      <a:endParaRPr sz="1200" b="1">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Mode</a:t>
                      </a:r>
                      <a:endParaRPr sz="1200" b="1">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Speechiness</a:t>
                      </a:r>
                      <a:endParaRPr sz="1200" b="1">
                        <a:latin typeface="Montserrat"/>
                        <a:ea typeface="Montserrat"/>
                        <a:cs typeface="Montserrat"/>
                        <a:sym typeface="Montserrat"/>
                      </a:endParaRPr>
                    </a:p>
                  </a:txBody>
                  <a:tcPr marL="91425" marR="91425" marT="91425" marB="91425" anchor="ctr">
                    <a:solidFill>
                      <a:srgbClr val="00D8FF"/>
                    </a:solidFill>
                  </a:tcPr>
                </a:tc>
                <a:extLst>
                  <a:ext uri="{0D108BD9-81ED-4DB2-BD59-A6C34878D82A}">
                    <a16:rowId xmlns:a16="http://schemas.microsoft.com/office/drawing/2014/main" val="10002"/>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-3.183</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0 -&gt; Minor</a:t>
                      </a:r>
                      <a:endParaRPr sz="1200">
                        <a:latin typeface="Montserrat"/>
                        <a:ea typeface="Montserrat"/>
                        <a:cs typeface="Montserrat"/>
                        <a:sym typeface="Montserrat"/>
                      </a:endParaRPr>
                    </a:p>
                  </a:txBody>
                  <a:tcPr marL="91425" marR="91425" marT="91425" marB="91425" anchor="ctr"/>
                </a:tc>
                <a:tc>
                  <a:txBody>
                    <a:bodyPr/>
                    <a:lstStyle/>
                    <a:p>
                      <a:pPr marL="0" lvl="0" indent="0" algn="ctr" rtl="0">
                        <a:spcBef>
                          <a:spcPts val="0"/>
                        </a:spcBef>
                        <a:spcAft>
                          <a:spcPts val="0"/>
                        </a:spcAft>
                        <a:buNone/>
                      </a:pPr>
                      <a:r>
                        <a:rPr lang="en" sz="1200">
                          <a:latin typeface="Montserrat"/>
                          <a:ea typeface="Montserrat"/>
                          <a:cs typeface="Montserrat"/>
                          <a:sym typeface="Montserrat"/>
                        </a:rPr>
                        <a:t>0.0802</a:t>
                      </a:r>
                      <a:endParaRPr sz="1200">
                        <a:latin typeface="Montserrat"/>
                        <a:ea typeface="Montserrat"/>
                        <a:cs typeface="Montserrat"/>
                        <a:sym typeface="Montserrat"/>
                      </a:endParaRPr>
                    </a:p>
                  </a:txBody>
                  <a:tcPr marL="91425" marR="91425" marT="91425" marB="91425" anchor="ctr"/>
                </a:tc>
                <a:extLst>
                  <a:ext uri="{0D108BD9-81ED-4DB2-BD59-A6C34878D82A}">
                    <a16:rowId xmlns:a16="http://schemas.microsoft.com/office/drawing/2014/main" val="10003"/>
                  </a:ext>
                </a:extLst>
              </a:tr>
              <a:tr h="599875">
                <a:tc>
                  <a:txBody>
                    <a:bodyPr/>
                    <a:lstStyle/>
                    <a:p>
                      <a:pPr marL="0" lvl="0" indent="0" algn="ctr" rtl="0">
                        <a:spcBef>
                          <a:spcPts val="0"/>
                        </a:spcBef>
                        <a:spcAft>
                          <a:spcPts val="0"/>
                        </a:spcAft>
                        <a:buNone/>
                      </a:pPr>
                      <a:r>
                        <a:rPr lang="en" sz="1200" b="1">
                          <a:solidFill>
                            <a:srgbClr val="191414"/>
                          </a:solidFill>
                          <a:latin typeface="Montserrat"/>
                          <a:ea typeface="Montserrat"/>
                          <a:cs typeface="Montserrat"/>
                          <a:sym typeface="Montserrat"/>
                        </a:rPr>
                        <a:t>Acousticness</a:t>
                      </a:r>
                      <a:endParaRPr sz="1200" b="1">
                        <a:solidFill>
                          <a:srgbClr val="191414"/>
                        </a:solidFill>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solidFill>
                            <a:srgbClr val="191414"/>
                          </a:solidFill>
                          <a:latin typeface="Montserrat"/>
                          <a:ea typeface="Montserrat"/>
                          <a:cs typeface="Montserrat"/>
                          <a:sym typeface="Montserrat"/>
                        </a:rPr>
                        <a:t>Instrumentalness</a:t>
                      </a:r>
                      <a:endParaRPr sz="1200" b="1">
                        <a:solidFill>
                          <a:srgbClr val="191414"/>
                        </a:solidFill>
                        <a:latin typeface="Montserrat"/>
                        <a:ea typeface="Montserrat"/>
                        <a:cs typeface="Montserrat"/>
                        <a:sym typeface="Montserrat"/>
                      </a:endParaRPr>
                    </a:p>
                  </a:txBody>
                  <a:tcPr marL="91425" marR="91425" marT="91425" marB="91425" anchor="ctr">
                    <a:solidFill>
                      <a:srgbClr val="00D8FF"/>
                    </a:solidFill>
                  </a:tcPr>
                </a:tc>
                <a:tc>
                  <a:txBody>
                    <a:bodyPr/>
                    <a:lstStyle/>
                    <a:p>
                      <a:pPr marL="0" lvl="0" indent="0" algn="ctr" rtl="0">
                        <a:spcBef>
                          <a:spcPts val="0"/>
                        </a:spcBef>
                        <a:spcAft>
                          <a:spcPts val="0"/>
                        </a:spcAft>
                        <a:buNone/>
                      </a:pPr>
                      <a:r>
                        <a:rPr lang="en" sz="1200" b="1">
                          <a:solidFill>
                            <a:srgbClr val="191414"/>
                          </a:solidFill>
                          <a:latin typeface="Montserrat"/>
                          <a:ea typeface="Montserrat"/>
                          <a:cs typeface="Montserrat"/>
                          <a:sym typeface="Montserrat"/>
                        </a:rPr>
                        <a:t>Liveness</a:t>
                      </a:r>
                      <a:endParaRPr sz="1200" b="1">
                        <a:solidFill>
                          <a:srgbClr val="191414"/>
                        </a:solidFill>
                        <a:latin typeface="Montserrat"/>
                        <a:ea typeface="Montserrat"/>
                        <a:cs typeface="Montserrat"/>
                        <a:sym typeface="Montserrat"/>
                      </a:endParaRPr>
                    </a:p>
                  </a:txBody>
                  <a:tcPr marL="91425" marR="91425" marT="91425" marB="91425" anchor="ctr">
                    <a:solidFill>
                      <a:srgbClr val="00D8FF"/>
                    </a:solidFill>
                  </a:tcPr>
                </a:tc>
                <a:extLst>
                  <a:ext uri="{0D108BD9-81ED-4DB2-BD59-A6C34878D82A}">
                    <a16:rowId xmlns:a16="http://schemas.microsoft.com/office/drawing/2014/main" val="10004"/>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0.58100</a:t>
                      </a:r>
                      <a:endParaRPr sz="120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ontserrat"/>
                          <a:ea typeface="Montserrat"/>
                          <a:cs typeface="Montserrat"/>
                          <a:sym typeface="Montserrat"/>
                        </a:rPr>
                        <a:t>0</a:t>
                      </a:r>
                      <a:endParaRPr sz="120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latin typeface="Montserrat"/>
                          <a:ea typeface="Montserrat"/>
                          <a:cs typeface="Montserrat"/>
                          <a:sym typeface="Montserrat"/>
                        </a:rPr>
                        <a:t>0.0931</a:t>
                      </a:r>
                      <a:endParaRPr sz="1200">
                        <a:latin typeface="Montserrat"/>
                        <a:ea typeface="Montserrat"/>
                        <a:cs typeface="Montserrat"/>
                        <a:sym typeface="Montserrat"/>
                      </a:endParaRPr>
                    </a:p>
                  </a:txBody>
                  <a:tcPr marL="91425" marR="91425" marT="91425" marB="91425" anchor="ctr">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531300">
                <a:tc>
                  <a:txBody>
                    <a:bodyPr/>
                    <a:lstStyle/>
                    <a:p>
                      <a:pPr marL="0" lvl="0" indent="0" algn="ctr" rtl="0">
                        <a:spcBef>
                          <a:spcPts val="0"/>
                        </a:spcBef>
                        <a:spcAft>
                          <a:spcPts val="0"/>
                        </a:spcAft>
                        <a:buNone/>
                      </a:pPr>
                      <a:r>
                        <a:rPr lang="en" sz="1200" b="1">
                          <a:latin typeface="Montserrat"/>
                          <a:ea typeface="Montserrat"/>
                          <a:cs typeface="Montserrat"/>
                          <a:sym typeface="Montserrat"/>
                        </a:rPr>
                        <a:t>Valence</a:t>
                      </a:r>
                      <a:endParaRPr sz="1200" b="1">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Tempo</a:t>
                      </a:r>
                      <a:endParaRPr sz="1200" b="1">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00D8FF"/>
                    </a:solidFill>
                  </a:tcPr>
                </a:tc>
                <a:tc>
                  <a:txBody>
                    <a:bodyPr/>
                    <a:lstStyle/>
                    <a:p>
                      <a:pPr marL="0" lvl="0" indent="0" algn="ctr" rtl="0">
                        <a:spcBef>
                          <a:spcPts val="0"/>
                        </a:spcBef>
                        <a:spcAft>
                          <a:spcPts val="0"/>
                        </a:spcAft>
                        <a:buNone/>
                      </a:pPr>
                      <a:r>
                        <a:rPr lang="en" sz="1200" b="1">
                          <a:latin typeface="Montserrat"/>
                          <a:ea typeface="Montserrat"/>
                          <a:cs typeface="Montserrat"/>
                          <a:sym typeface="Montserrat"/>
                        </a:rPr>
                        <a:t>Time Signature</a:t>
                      </a:r>
                      <a:endParaRPr sz="1200" b="1">
                        <a:latin typeface="Montserrat"/>
                        <a:ea typeface="Montserrat"/>
                        <a:cs typeface="Montserrat"/>
                        <a:sym typeface="Montserrat"/>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solidFill>
                      <a:srgbClr val="00D8FF"/>
                    </a:solidFill>
                  </a:tcPr>
                </a:tc>
                <a:extLst>
                  <a:ext uri="{0D108BD9-81ED-4DB2-BD59-A6C34878D82A}">
                    <a16:rowId xmlns:a16="http://schemas.microsoft.com/office/drawing/2014/main" val="10006"/>
                  </a:ext>
                </a:extLst>
              </a:tr>
              <a:tr h="531300">
                <a:tc>
                  <a:txBody>
                    <a:bodyPr/>
                    <a:lstStyle/>
                    <a:p>
                      <a:pPr marL="0" lvl="0" indent="0" algn="ctr" rtl="0">
                        <a:spcBef>
                          <a:spcPts val="0"/>
                        </a:spcBef>
                        <a:spcAft>
                          <a:spcPts val="0"/>
                        </a:spcAft>
                        <a:buNone/>
                      </a:pPr>
                      <a:r>
                        <a:rPr lang="en" sz="1200">
                          <a:latin typeface="Montserrat"/>
                          <a:ea typeface="Montserrat"/>
                          <a:cs typeface="Montserrat"/>
                          <a:sym typeface="Montserrat"/>
                        </a:rPr>
                        <a:t>0.931</a:t>
                      </a:r>
                      <a:endParaRPr sz="120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tc>
                  <a:txBody>
                    <a:bodyPr/>
                    <a:lstStyle/>
                    <a:p>
                      <a:pPr marL="0" lvl="0" indent="0" algn="ctr" rtl="0">
                        <a:spcBef>
                          <a:spcPts val="0"/>
                        </a:spcBef>
                        <a:spcAft>
                          <a:spcPts val="0"/>
                        </a:spcAft>
                        <a:buNone/>
                      </a:pPr>
                      <a:r>
                        <a:rPr lang="en" sz="1200">
                          <a:latin typeface="Montserrat"/>
                          <a:ea typeface="Montserrat"/>
                          <a:cs typeface="Montserrat"/>
                          <a:sym typeface="Montserrat"/>
                        </a:rPr>
                        <a:t>95.977</a:t>
                      </a:r>
                      <a:endParaRPr sz="120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tc>
                  <a:txBody>
                    <a:bodyPr/>
                    <a:lstStyle/>
                    <a:p>
                      <a:pPr marL="0" lvl="0" indent="0" algn="ctr" rtl="0">
                        <a:spcBef>
                          <a:spcPts val="0"/>
                        </a:spcBef>
                        <a:spcAft>
                          <a:spcPts val="0"/>
                        </a:spcAft>
                        <a:buNone/>
                      </a:pPr>
                      <a:r>
                        <a:rPr lang="en" sz="1200">
                          <a:latin typeface="Montserrat"/>
                          <a:ea typeface="Montserrat"/>
                          <a:cs typeface="Montserrat"/>
                          <a:sym typeface="Montserrat"/>
                        </a:rPr>
                        <a:t>4/4</a:t>
                      </a:r>
                      <a:endParaRPr sz="1200">
                        <a:latin typeface="Montserrat"/>
                        <a:ea typeface="Montserrat"/>
                        <a:cs typeface="Montserrat"/>
                        <a:sym typeface="Montserrat"/>
                      </a:endParaRPr>
                    </a:p>
                  </a:txBody>
                  <a:tcPr marL="91425" marR="91425" marT="91425" marB="91425" anchor="ctr">
                    <a:lnT w="9525" cap="flat" cmpd="sng">
                      <a:solidFill>
                        <a:schemeClr val="lt2"/>
                      </a:solidFill>
                      <a:prstDash val="solid"/>
                      <a:round/>
                      <a:headEnd type="none" w="sm" len="sm"/>
                      <a:tailEnd type="none" w="sm" len="sm"/>
                    </a:lnT>
                  </a:tcPr>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162"/>
        <p:cNvGrpSpPr/>
        <p:nvPr/>
      </p:nvGrpSpPr>
      <p:grpSpPr>
        <a:xfrm>
          <a:off x="0" y="0"/>
          <a:ext cx="0" cy="0"/>
          <a:chOff x="0" y="0"/>
          <a:chExt cx="0" cy="0"/>
        </a:xfrm>
      </p:grpSpPr>
      <p:pic>
        <p:nvPicPr>
          <p:cNvPr id="163" name="Google Shape;163;p26"/>
          <p:cNvPicPr preferRelativeResize="0"/>
          <p:nvPr/>
        </p:nvPicPr>
        <p:blipFill>
          <a:blip r:embed="rId3">
            <a:alphaModFix/>
          </a:blip>
          <a:stretch>
            <a:fillRect/>
          </a:stretch>
        </p:blipFill>
        <p:spPr>
          <a:xfrm>
            <a:off x="0" y="875800"/>
            <a:ext cx="9144003" cy="347364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27"/>
          <p:cNvPicPr preferRelativeResize="0"/>
          <p:nvPr/>
        </p:nvPicPr>
        <p:blipFill>
          <a:blip r:embed="rId3">
            <a:alphaModFix/>
          </a:blip>
          <a:stretch>
            <a:fillRect/>
          </a:stretch>
        </p:blipFill>
        <p:spPr>
          <a:xfrm>
            <a:off x="656288" y="152400"/>
            <a:ext cx="7831422"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8"/>
          <p:cNvPicPr preferRelativeResize="0"/>
          <p:nvPr/>
        </p:nvPicPr>
        <p:blipFill>
          <a:blip r:embed="rId3">
            <a:alphaModFix/>
          </a:blip>
          <a:stretch>
            <a:fillRect/>
          </a:stretch>
        </p:blipFill>
        <p:spPr>
          <a:xfrm>
            <a:off x="656288" y="152400"/>
            <a:ext cx="7831422"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9"/>
          <p:cNvPicPr preferRelativeResize="0"/>
          <p:nvPr/>
        </p:nvPicPr>
        <p:blipFill>
          <a:blip r:embed="rId3">
            <a:alphaModFix/>
          </a:blip>
          <a:stretch>
            <a:fillRect/>
          </a:stretch>
        </p:blipFill>
        <p:spPr>
          <a:xfrm>
            <a:off x="617450" y="152400"/>
            <a:ext cx="7831422"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p30"/>
          <p:cNvPicPr preferRelativeResize="0"/>
          <p:nvPr/>
        </p:nvPicPr>
        <p:blipFill>
          <a:blip r:embed="rId3">
            <a:alphaModFix/>
          </a:blip>
          <a:stretch>
            <a:fillRect/>
          </a:stretch>
        </p:blipFill>
        <p:spPr>
          <a:xfrm>
            <a:off x="656288" y="152400"/>
            <a:ext cx="7831422"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title"/>
          </p:nvPr>
        </p:nvSpPr>
        <p:spPr>
          <a:xfrm>
            <a:off x="3117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Initial Assumptions</a:t>
            </a:r>
            <a:endParaRPr b="1">
              <a:solidFill>
                <a:srgbClr val="191414"/>
              </a:solidFill>
              <a:latin typeface="Impact"/>
              <a:ea typeface="Impact"/>
              <a:cs typeface="Impact"/>
              <a:sym typeface="Impact"/>
            </a:endParaRPr>
          </a:p>
        </p:txBody>
      </p:sp>
      <p:sp>
        <p:nvSpPr>
          <p:cNvPr id="189" name="Google Shape;189;p31"/>
          <p:cNvSpPr txBox="1">
            <a:spLocks noGrp="1"/>
          </p:cNvSpPr>
          <p:nvPr>
            <p:ph type="body" idx="1"/>
          </p:nvPr>
        </p:nvSpPr>
        <p:spPr>
          <a:xfrm>
            <a:off x="311700" y="905825"/>
            <a:ext cx="8520600" cy="3663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1500" dirty="0">
                <a:solidFill>
                  <a:srgbClr val="191414"/>
                </a:solidFill>
                <a:latin typeface="Montserrat"/>
                <a:ea typeface="Montserrat"/>
                <a:cs typeface="Montserrat"/>
                <a:sym typeface="Montserrat"/>
              </a:rPr>
              <a:t>Two dependent variables:</a:t>
            </a:r>
            <a:endParaRPr sz="1500" dirty="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b="1" dirty="0">
                <a:solidFill>
                  <a:srgbClr val="191414"/>
                </a:solidFill>
                <a:latin typeface="Montserrat"/>
                <a:ea typeface="Montserrat"/>
                <a:cs typeface="Montserrat"/>
                <a:sym typeface="Montserrat"/>
              </a:rPr>
              <a:t>Peak Position: </a:t>
            </a:r>
            <a:endParaRPr sz="1500" b="1" dirty="0">
              <a:solidFill>
                <a:srgbClr val="191414"/>
              </a:solidFill>
              <a:latin typeface="Montserrat"/>
              <a:ea typeface="Montserrat"/>
              <a:cs typeface="Montserrat"/>
              <a:sym typeface="Montserrat"/>
            </a:endParaRP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Highest rank a song achieves in the chart</a:t>
            </a:r>
            <a:endParaRPr sz="1500" dirty="0">
              <a:solidFill>
                <a:srgbClr val="191414"/>
              </a:solidFill>
              <a:latin typeface="Montserrat"/>
              <a:ea typeface="Montserrat"/>
              <a:cs typeface="Montserrat"/>
              <a:sym typeface="Montserrat"/>
            </a:endParaRP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Ranges from 1 to 200</a:t>
            </a:r>
            <a:endParaRPr sz="1500" dirty="0">
              <a:solidFill>
                <a:srgbClr val="191414"/>
              </a:solidFill>
              <a:latin typeface="Montserrat"/>
              <a:ea typeface="Montserrat"/>
              <a:cs typeface="Montserrat"/>
              <a:sym typeface="Montserrat"/>
            </a:endParaRP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Helps to track how popular a song was at that point of time</a:t>
            </a:r>
            <a:endParaRPr sz="1500" dirty="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b="1" dirty="0">
                <a:solidFill>
                  <a:srgbClr val="191414"/>
                </a:solidFill>
                <a:latin typeface="Montserrat"/>
                <a:ea typeface="Montserrat"/>
                <a:cs typeface="Montserrat"/>
                <a:sym typeface="Montserrat"/>
              </a:rPr>
              <a:t>Number of weeks: </a:t>
            </a:r>
            <a:endParaRPr sz="1500" b="1" dirty="0">
              <a:solidFill>
                <a:srgbClr val="191414"/>
              </a:solidFill>
              <a:latin typeface="Montserrat"/>
              <a:ea typeface="Montserrat"/>
              <a:cs typeface="Montserrat"/>
              <a:sym typeface="Montserrat"/>
            </a:endParaRP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Maximum number of weeks a song survives in the chart</a:t>
            </a: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Ranges from 1 to 278</a:t>
            </a:r>
          </a:p>
          <a:p>
            <a:pPr marL="457200" lvl="0" indent="0" algn="l" rtl="0">
              <a:spcBef>
                <a:spcPts val="1200"/>
              </a:spcBef>
              <a:spcAft>
                <a:spcPts val="0"/>
              </a:spcAft>
              <a:buNone/>
            </a:pPr>
            <a:r>
              <a:rPr lang="en" sz="1500" dirty="0">
                <a:solidFill>
                  <a:srgbClr val="191414"/>
                </a:solidFill>
                <a:latin typeface="Montserrat"/>
                <a:ea typeface="Montserrat"/>
                <a:cs typeface="Montserrat"/>
                <a:sym typeface="Montserrat"/>
              </a:rPr>
              <a:t>Helps to determine the intensity and length of the song’s popularity</a:t>
            </a:r>
            <a:endParaRPr sz="1500" dirty="0">
              <a:solidFill>
                <a:srgbClr val="191414"/>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100" b="1">
                <a:solidFill>
                  <a:srgbClr val="1DB954"/>
                </a:solidFill>
                <a:latin typeface="Impact"/>
                <a:ea typeface="Impact"/>
                <a:cs typeface="Impact"/>
                <a:sym typeface="Impact"/>
              </a:rPr>
              <a:t>Spotify</a:t>
            </a:r>
            <a:endParaRPr sz="3100" b="1">
              <a:solidFill>
                <a:srgbClr val="1DB954"/>
              </a:solidFill>
              <a:latin typeface="Impact"/>
              <a:ea typeface="Impact"/>
              <a:cs typeface="Impact"/>
              <a:sym typeface="Impact"/>
            </a:endParaRPr>
          </a:p>
        </p:txBody>
      </p:sp>
      <p:grpSp>
        <p:nvGrpSpPr>
          <p:cNvPr id="68" name="Google Shape;68;p14"/>
          <p:cNvGrpSpPr/>
          <p:nvPr/>
        </p:nvGrpSpPr>
        <p:grpSpPr>
          <a:xfrm>
            <a:off x="431925" y="1304875"/>
            <a:ext cx="2628925" cy="3416400"/>
            <a:chOff x="431925" y="1304875"/>
            <a:chExt cx="2628925" cy="3416400"/>
          </a:xfrm>
        </p:grpSpPr>
        <p:sp>
          <p:nvSpPr>
            <p:cNvPr id="69" name="Google Shape;69;p14"/>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4"/>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14"/>
          <p:cNvSpPr txBox="1">
            <a:spLocks noGrp="1"/>
          </p:cNvSpPr>
          <p:nvPr>
            <p:ph type="body" idx="4294967295"/>
          </p:nvPr>
        </p:nvSpPr>
        <p:spPr>
          <a:xfrm>
            <a:off x="506425" y="1304875"/>
            <a:ext cx="2494500" cy="461400"/>
          </a:xfrm>
          <a:prstGeom prst="rect">
            <a:avLst/>
          </a:prstGeom>
          <a:solidFill>
            <a:srgbClr val="191414"/>
          </a:solidFill>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solidFill>
                  <a:srgbClr val="FFFFFF"/>
                </a:solidFill>
                <a:latin typeface="Montserrat Medium"/>
                <a:ea typeface="Montserrat Medium"/>
                <a:cs typeface="Montserrat Medium"/>
                <a:sym typeface="Montserrat Medium"/>
              </a:rPr>
              <a:t>Company</a:t>
            </a:r>
            <a:endParaRPr>
              <a:solidFill>
                <a:srgbClr val="FFFFFF"/>
              </a:solidFill>
              <a:latin typeface="Montserrat Medium"/>
              <a:ea typeface="Montserrat Medium"/>
              <a:cs typeface="Montserrat Medium"/>
              <a:sym typeface="Montserrat Medium"/>
            </a:endParaRPr>
          </a:p>
        </p:txBody>
      </p:sp>
      <p:sp>
        <p:nvSpPr>
          <p:cNvPr id="72" name="Google Shape;72;p14"/>
          <p:cNvSpPr txBox="1">
            <a:spLocks noGrp="1"/>
          </p:cNvSpPr>
          <p:nvPr>
            <p:ph type="body" idx="4294967295"/>
          </p:nvPr>
        </p:nvSpPr>
        <p:spPr>
          <a:xfrm>
            <a:off x="508325" y="1850300"/>
            <a:ext cx="2478600" cy="2794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solidFill>
                  <a:srgbClr val="191414"/>
                </a:solidFill>
                <a:latin typeface="Montserrat"/>
                <a:ea typeface="Montserrat"/>
                <a:cs typeface="Montserrat"/>
                <a:sym typeface="Montserrat"/>
              </a:rPr>
              <a:t>Spotify is one of the largest on-demand music streaming service that serves users with access to millions of songs from artists across the globe.</a:t>
            </a:r>
            <a:endParaRPr sz="1500">
              <a:solidFill>
                <a:srgbClr val="191414"/>
              </a:solidFill>
              <a:latin typeface="Montserrat"/>
              <a:ea typeface="Montserrat"/>
              <a:cs typeface="Montserrat"/>
              <a:sym typeface="Montserrat"/>
            </a:endParaRPr>
          </a:p>
        </p:txBody>
      </p:sp>
      <p:grpSp>
        <p:nvGrpSpPr>
          <p:cNvPr id="73" name="Google Shape;73;p14"/>
          <p:cNvGrpSpPr/>
          <p:nvPr/>
        </p:nvGrpSpPr>
        <p:grpSpPr>
          <a:xfrm>
            <a:off x="3320450" y="1304875"/>
            <a:ext cx="2632500" cy="3416400"/>
            <a:chOff x="3320450" y="1304875"/>
            <a:chExt cx="2632500" cy="3416400"/>
          </a:xfrm>
        </p:grpSpPr>
        <p:sp>
          <p:nvSpPr>
            <p:cNvPr id="74" name="Google Shape;74;p14"/>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4"/>
          <p:cNvSpPr txBox="1">
            <a:spLocks noGrp="1"/>
          </p:cNvSpPr>
          <p:nvPr>
            <p:ph type="body" idx="4294967295"/>
          </p:nvPr>
        </p:nvSpPr>
        <p:spPr>
          <a:xfrm>
            <a:off x="3389450" y="1304875"/>
            <a:ext cx="2494500" cy="461400"/>
          </a:xfrm>
          <a:prstGeom prst="rect">
            <a:avLst/>
          </a:prstGeom>
          <a:solidFill>
            <a:srgbClr val="191414"/>
          </a:solidFill>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solidFill>
                  <a:srgbClr val="FFFFFF"/>
                </a:solidFill>
                <a:latin typeface="Montserrat SemiBold"/>
                <a:ea typeface="Montserrat SemiBold"/>
                <a:cs typeface="Montserrat SemiBold"/>
                <a:sym typeface="Montserrat SemiBold"/>
              </a:rPr>
              <a:t>Significance</a:t>
            </a:r>
            <a:endParaRPr>
              <a:solidFill>
                <a:srgbClr val="FFFFFF"/>
              </a:solidFill>
              <a:latin typeface="Montserrat SemiBold"/>
              <a:ea typeface="Montserrat SemiBold"/>
              <a:cs typeface="Montserrat SemiBold"/>
              <a:sym typeface="Montserrat SemiBold"/>
            </a:endParaRPr>
          </a:p>
        </p:txBody>
      </p:sp>
      <p:sp>
        <p:nvSpPr>
          <p:cNvPr id="77" name="Google Shape;77;p14"/>
          <p:cNvSpPr txBox="1">
            <a:spLocks noGrp="1"/>
          </p:cNvSpPr>
          <p:nvPr>
            <p:ph type="body" idx="4294967295"/>
          </p:nvPr>
        </p:nvSpPr>
        <p:spPr>
          <a:xfrm>
            <a:off x="3396775" y="1850300"/>
            <a:ext cx="2478600" cy="2794800"/>
          </a:xfrm>
          <a:prstGeom prst="rect">
            <a:avLst/>
          </a:prstGeom>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sz="1500">
                <a:solidFill>
                  <a:srgbClr val="191414"/>
                </a:solidFill>
                <a:latin typeface="Montserrat"/>
                <a:ea typeface="Montserrat"/>
                <a:cs typeface="Montserrat"/>
                <a:sym typeface="Montserrat"/>
              </a:rPr>
              <a:t>Over 406 million monthly active users</a:t>
            </a:r>
            <a:endParaRPr sz="1500">
              <a:solidFill>
                <a:srgbClr val="191414"/>
              </a:solidFill>
              <a:latin typeface="Montserrat"/>
              <a:ea typeface="Montserrat"/>
              <a:cs typeface="Montserrat"/>
              <a:sym typeface="Montserrat"/>
            </a:endParaRPr>
          </a:p>
          <a:p>
            <a:pPr marL="0" lvl="0" indent="0" algn="l" rtl="0">
              <a:lnSpc>
                <a:spcPct val="105000"/>
              </a:lnSpc>
              <a:spcBef>
                <a:spcPts val="1200"/>
              </a:spcBef>
              <a:spcAft>
                <a:spcPts val="0"/>
              </a:spcAft>
              <a:buNone/>
            </a:pPr>
            <a:r>
              <a:rPr lang="en" sz="1500">
                <a:solidFill>
                  <a:srgbClr val="191414"/>
                </a:solidFill>
                <a:latin typeface="Montserrat"/>
                <a:ea typeface="Montserrat"/>
                <a:cs typeface="Montserrat"/>
                <a:sym typeface="Montserrat"/>
              </a:rPr>
              <a:t>180 million paying subscribers</a:t>
            </a:r>
            <a:endParaRPr sz="1500">
              <a:solidFill>
                <a:srgbClr val="191414"/>
              </a:solidFill>
              <a:latin typeface="Montserrat"/>
              <a:ea typeface="Montserrat"/>
              <a:cs typeface="Montserrat"/>
              <a:sym typeface="Montserrat"/>
            </a:endParaRPr>
          </a:p>
          <a:p>
            <a:pPr marL="0" lvl="0" indent="0" algn="l" rtl="0">
              <a:lnSpc>
                <a:spcPct val="105000"/>
              </a:lnSpc>
              <a:spcBef>
                <a:spcPts val="1200"/>
              </a:spcBef>
              <a:spcAft>
                <a:spcPts val="0"/>
              </a:spcAft>
              <a:buNone/>
            </a:pPr>
            <a:r>
              <a:rPr lang="en" sz="1500">
                <a:solidFill>
                  <a:srgbClr val="191414"/>
                </a:solidFill>
                <a:latin typeface="Montserrat"/>
                <a:ea typeface="Montserrat"/>
                <a:cs typeface="Montserrat"/>
                <a:sym typeface="Montserrat"/>
              </a:rPr>
              <a:t>More than 82 million songs</a:t>
            </a:r>
            <a:endParaRPr sz="1500">
              <a:solidFill>
                <a:srgbClr val="191414"/>
              </a:solidFill>
              <a:latin typeface="Montserrat"/>
              <a:ea typeface="Montserrat"/>
              <a:cs typeface="Montserrat"/>
              <a:sym typeface="Montserrat"/>
            </a:endParaRPr>
          </a:p>
          <a:p>
            <a:pPr marL="0" lvl="0" indent="0" algn="l" rtl="0">
              <a:lnSpc>
                <a:spcPct val="105000"/>
              </a:lnSpc>
              <a:spcBef>
                <a:spcPts val="1200"/>
              </a:spcBef>
              <a:spcAft>
                <a:spcPts val="1200"/>
              </a:spcAft>
              <a:buNone/>
            </a:pPr>
            <a:r>
              <a:rPr lang="en" sz="1500">
                <a:solidFill>
                  <a:srgbClr val="191414"/>
                </a:solidFill>
                <a:latin typeface="Montserrat"/>
                <a:ea typeface="Montserrat"/>
                <a:cs typeface="Montserrat"/>
                <a:sym typeface="Montserrat"/>
              </a:rPr>
              <a:t>Available in 180+ countries</a:t>
            </a:r>
            <a:endParaRPr sz="1500">
              <a:solidFill>
                <a:srgbClr val="191414"/>
              </a:solidFill>
              <a:latin typeface="Montserrat"/>
              <a:ea typeface="Montserrat"/>
              <a:cs typeface="Montserrat"/>
              <a:sym typeface="Montserrat"/>
            </a:endParaRPr>
          </a:p>
        </p:txBody>
      </p:sp>
      <p:grpSp>
        <p:nvGrpSpPr>
          <p:cNvPr id="78" name="Google Shape;78;p14"/>
          <p:cNvGrpSpPr/>
          <p:nvPr/>
        </p:nvGrpSpPr>
        <p:grpSpPr>
          <a:xfrm>
            <a:off x="6212550" y="1304875"/>
            <a:ext cx="2632500" cy="3416400"/>
            <a:chOff x="6212550" y="1304875"/>
            <a:chExt cx="2632500" cy="3416400"/>
          </a:xfrm>
        </p:grpSpPr>
        <p:sp>
          <p:nvSpPr>
            <p:cNvPr id="79" name="Google Shape;79;p14"/>
            <p:cNvSpPr/>
            <p:nvPr/>
          </p:nvSpPr>
          <p:spPr>
            <a:xfrm>
              <a:off x="621540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4"/>
            <p:cNvSpPr txBox="1"/>
            <p:nvPr/>
          </p:nvSpPr>
          <p:spPr>
            <a:xfrm>
              <a:off x="6212550" y="1304875"/>
              <a:ext cx="26325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14"/>
          <p:cNvSpPr txBox="1">
            <a:spLocks noGrp="1"/>
          </p:cNvSpPr>
          <p:nvPr>
            <p:ph type="body" idx="4294967295"/>
          </p:nvPr>
        </p:nvSpPr>
        <p:spPr>
          <a:xfrm>
            <a:off x="6272475" y="1304875"/>
            <a:ext cx="2494500" cy="461400"/>
          </a:xfrm>
          <a:prstGeom prst="rect">
            <a:avLst/>
          </a:prstGeom>
          <a:solidFill>
            <a:srgbClr val="191414"/>
          </a:solidFill>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a:solidFill>
                  <a:srgbClr val="FFFFFF"/>
                </a:solidFill>
                <a:latin typeface="Montserrat Medium"/>
                <a:ea typeface="Montserrat Medium"/>
                <a:cs typeface="Montserrat Medium"/>
                <a:sym typeface="Montserrat Medium"/>
              </a:rPr>
              <a:t>Effects</a:t>
            </a:r>
            <a:endParaRPr>
              <a:solidFill>
                <a:srgbClr val="FFFFFF"/>
              </a:solidFill>
              <a:latin typeface="Montserrat Medium"/>
              <a:ea typeface="Montserrat Medium"/>
              <a:cs typeface="Montserrat Medium"/>
              <a:sym typeface="Montserrat Medium"/>
            </a:endParaRPr>
          </a:p>
        </p:txBody>
      </p:sp>
      <p:sp>
        <p:nvSpPr>
          <p:cNvPr id="82" name="Google Shape;82;p14"/>
          <p:cNvSpPr txBox="1">
            <a:spLocks noGrp="1"/>
          </p:cNvSpPr>
          <p:nvPr>
            <p:ph type="body" idx="4294967295"/>
          </p:nvPr>
        </p:nvSpPr>
        <p:spPr>
          <a:xfrm>
            <a:off x="6286400" y="1850300"/>
            <a:ext cx="2478600" cy="2794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latin typeface="Montserrat"/>
                <a:ea typeface="Montserrat"/>
                <a:cs typeface="Montserrat"/>
                <a:sym typeface="Montserrat"/>
              </a:rPr>
              <a:t>Changed the means by which people interact with music</a:t>
            </a:r>
            <a:endParaRPr sz="1500">
              <a:latin typeface="Montserrat"/>
              <a:ea typeface="Montserrat"/>
              <a:cs typeface="Montserrat"/>
              <a:sym typeface="Montserrat"/>
            </a:endParaRPr>
          </a:p>
          <a:p>
            <a:pPr marL="0" lvl="0" indent="0" algn="l" rtl="0">
              <a:spcBef>
                <a:spcPts val="1200"/>
              </a:spcBef>
              <a:spcAft>
                <a:spcPts val="1200"/>
              </a:spcAft>
              <a:buNone/>
            </a:pPr>
            <a:endParaRPr sz="1500">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2"/>
          <p:cNvSpPr txBox="1">
            <a:spLocks noGrp="1"/>
          </p:cNvSpPr>
          <p:nvPr>
            <p:ph type="title"/>
          </p:nvPr>
        </p:nvSpPr>
        <p:spPr>
          <a:xfrm>
            <a:off x="3117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Initial Assumptions</a:t>
            </a:r>
            <a:endParaRPr b="1">
              <a:solidFill>
                <a:srgbClr val="191414"/>
              </a:solidFill>
              <a:latin typeface="Impact"/>
              <a:ea typeface="Impact"/>
              <a:cs typeface="Impact"/>
              <a:sym typeface="Impact"/>
            </a:endParaRPr>
          </a:p>
        </p:txBody>
      </p:sp>
      <p:sp>
        <p:nvSpPr>
          <p:cNvPr id="195" name="Google Shape;195;p32"/>
          <p:cNvSpPr txBox="1">
            <a:spLocks noGrp="1"/>
          </p:cNvSpPr>
          <p:nvPr>
            <p:ph type="body" idx="1"/>
          </p:nvPr>
        </p:nvSpPr>
        <p:spPr>
          <a:xfrm>
            <a:off x="311700" y="1058225"/>
            <a:ext cx="8520600" cy="366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191414"/>
                </a:solidFill>
                <a:latin typeface="Montserrat"/>
                <a:ea typeface="Montserrat"/>
                <a:cs typeface="Montserrat"/>
                <a:sym typeface="Montserrat"/>
              </a:rPr>
              <a:t>After some data exploration, I have assumed that the peak position and the number of weeks variables might depend on some of the audio features. </a:t>
            </a:r>
            <a:endParaRPr sz="1500">
              <a:solidFill>
                <a:srgbClr val="191414"/>
              </a:solidFill>
              <a:latin typeface="Montserrat"/>
              <a:ea typeface="Montserrat"/>
              <a:cs typeface="Montserrat"/>
              <a:sym typeface="Montserrat"/>
            </a:endParaRPr>
          </a:p>
          <a:p>
            <a:pPr marL="0" lvl="0" indent="0" algn="l" rtl="0">
              <a:spcBef>
                <a:spcPts val="1200"/>
              </a:spcBef>
              <a:spcAft>
                <a:spcPts val="0"/>
              </a:spcAft>
              <a:buNone/>
            </a:pPr>
            <a:r>
              <a:rPr lang="en" sz="1500">
                <a:solidFill>
                  <a:srgbClr val="191414"/>
                </a:solidFill>
                <a:latin typeface="Montserrat"/>
                <a:ea typeface="Montserrat"/>
                <a:cs typeface="Montserrat"/>
                <a:sym typeface="Montserrat"/>
              </a:rPr>
              <a:t>I feel like songs with the following attributes perform better:</a:t>
            </a:r>
            <a:endParaRPr sz="150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High value of danceability and valence and mild energetic value, as people tend to like feel-good happy songs that make them dance.</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Mode of 1 representing a major scale, as it makes the song feel happy and bright.</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Low value of instrumentalness, as instrumental songs are lesser popular.</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Low value of liveness, as studio recordings are more superior and higher quality.</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A song with a key of 1 (C♯/D♭) might perform better, given that it is the most popular key.</a:t>
            </a:r>
            <a:endParaRPr sz="1500">
              <a:solidFill>
                <a:srgbClr val="191414"/>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199"/>
        <p:cNvGrpSpPr/>
        <p:nvPr/>
      </p:nvGrpSpPr>
      <p:grpSpPr>
        <a:xfrm>
          <a:off x="0" y="0"/>
          <a:ext cx="0" cy="0"/>
          <a:chOff x="0" y="0"/>
          <a:chExt cx="0" cy="0"/>
        </a:xfrm>
      </p:grpSpPr>
      <p:sp>
        <p:nvSpPr>
          <p:cNvPr id="200" name="Google Shape;200;p3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latin typeface="Impact"/>
                <a:ea typeface="Impact"/>
                <a:cs typeface="Impact"/>
                <a:sym typeface="Impact"/>
              </a:rPr>
              <a:t>Linear Model I</a:t>
            </a:r>
            <a:endParaRPr>
              <a:latin typeface="Impact"/>
              <a:ea typeface="Impact"/>
              <a:cs typeface="Impact"/>
              <a:sym typeface="Impac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4"/>
          <p:cNvSpPr txBox="1">
            <a:spLocks noGrp="1"/>
          </p:cNvSpPr>
          <p:nvPr>
            <p:ph type="title"/>
          </p:nvPr>
        </p:nvSpPr>
        <p:spPr>
          <a:xfrm>
            <a:off x="3117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LM-I -&gt; Predicting Peak Position</a:t>
            </a:r>
            <a:endParaRPr b="1">
              <a:solidFill>
                <a:srgbClr val="191414"/>
              </a:solidFill>
              <a:latin typeface="Impact"/>
              <a:ea typeface="Impact"/>
              <a:cs typeface="Impact"/>
              <a:sym typeface="Impact"/>
            </a:endParaRPr>
          </a:p>
        </p:txBody>
      </p:sp>
      <p:sp>
        <p:nvSpPr>
          <p:cNvPr id="206" name="Google Shape;206;p34"/>
          <p:cNvSpPr txBox="1">
            <a:spLocks noGrp="1"/>
          </p:cNvSpPr>
          <p:nvPr>
            <p:ph type="body" idx="1"/>
          </p:nvPr>
        </p:nvSpPr>
        <p:spPr>
          <a:xfrm>
            <a:off x="311700" y="1058225"/>
            <a:ext cx="8520600" cy="12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dirty="0">
                <a:solidFill>
                  <a:srgbClr val="191414"/>
                </a:solidFill>
                <a:latin typeface="Montserrat"/>
                <a:ea typeface="Montserrat"/>
                <a:cs typeface="Montserrat"/>
                <a:sym typeface="Montserrat"/>
              </a:rPr>
              <a:t>After checking for collinearity and testing for significance levels, the 1st linear regression model used the following variables:  danceability, </a:t>
            </a:r>
            <a:r>
              <a:rPr lang="en" sz="1500" dirty="0" err="1">
                <a:solidFill>
                  <a:srgbClr val="191414"/>
                </a:solidFill>
                <a:latin typeface="Montserrat"/>
                <a:ea typeface="Montserrat"/>
                <a:cs typeface="Montserrat"/>
                <a:sym typeface="Montserrat"/>
              </a:rPr>
              <a:t>speechiness</a:t>
            </a:r>
            <a:r>
              <a:rPr lang="en" sz="1500" dirty="0">
                <a:solidFill>
                  <a:srgbClr val="191414"/>
                </a:solidFill>
                <a:latin typeface="Montserrat"/>
                <a:ea typeface="Montserrat"/>
                <a:cs typeface="Montserrat"/>
                <a:sym typeface="Montserrat"/>
              </a:rPr>
              <a:t>, valence, and </a:t>
            </a:r>
            <a:r>
              <a:rPr lang="en" sz="1500" dirty="0" err="1">
                <a:solidFill>
                  <a:srgbClr val="191414"/>
                </a:solidFill>
                <a:latin typeface="Montserrat"/>
                <a:ea typeface="Montserrat"/>
                <a:cs typeface="Montserrat"/>
                <a:sym typeface="Montserrat"/>
              </a:rPr>
              <a:t>instrumentalness</a:t>
            </a:r>
            <a:r>
              <a:rPr lang="en" sz="1500" dirty="0">
                <a:solidFill>
                  <a:srgbClr val="191414"/>
                </a:solidFill>
                <a:latin typeface="Montserrat"/>
                <a:ea typeface="Montserrat"/>
                <a:cs typeface="Montserrat"/>
                <a:sym typeface="Montserrat"/>
              </a:rPr>
              <a:t>. (key was removed as it wasn’t that significant and </a:t>
            </a:r>
            <a:r>
              <a:rPr lang="en" sz="1500" dirty="0" err="1">
                <a:solidFill>
                  <a:srgbClr val="191414"/>
                </a:solidFill>
                <a:latin typeface="Montserrat"/>
                <a:ea typeface="Montserrat"/>
                <a:cs typeface="Montserrat"/>
                <a:sym typeface="Montserrat"/>
              </a:rPr>
              <a:t>speechiness</a:t>
            </a:r>
            <a:r>
              <a:rPr lang="en" sz="1500" dirty="0">
                <a:solidFill>
                  <a:srgbClr val="191414"/>
                </a:solidFill>
                <a:latin typeface="Montserrat"/>
                <a:ea typeface="Montserrat"/>
                <a:cs typeface="Montserrat"/>
                <a:sym typeface="Montserrat"/>
              </a:rPr>
              <a:t> was added)</a:t>
            </a:r>
            <a:endParaRPr sz="1500" dirty="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dirty="0">
              <a:solidFill>
                <a:srgbClr val="191414"/>
              </a:solidFill>
              <a:latin typeface="Montserrat"/>
              <a:ea typeface="Montserrat"/>
              <a:cs typeface="Montserrat"/>
              <a:sym typeface="Montserrat"/>
            </a:endParaRPr>
          </a:p>
        </p:txBody>
      </p:sp>
      <p:pic>
        <p:nvPicPr>
          <p:cNvPr id="207" name="Google Shape;207;p34"/>
          <p:cNvPicPr preferRelativeResize="0"/>
          <p:nvPr/>
        </p:nvPicPr>
        <p:blipFill>
          <a:blip r:embed="rId3">
            <a:alphaModFix/>
          </a:blip>
          <a:stretch>
            <a:fillRect/>
          </a:stretch>
        </p:blipFill>
        <p:spPr>
          <a:xfrm>
            <a:off x="3959350" y="1981150"/>
            <a:ext cx="5045126" cy="2826500"/>
          </a:xfrm>
          <a:prstGeom prst="rect">
            <a:avLst/>
          </a:prstGeom>
          <a:noFill/>
          <a:ln>
            <a:noFill/>
          </a:ln>
        </p:spPr>
      </p:pic>
      <p:sp>
        <p:nvSpPr>
          <p:cNvPr id="208" name="Google Shape;208;p34"/>
          <p:cNvSpPr txBox="1"/>
          <p:nvPr/>
        </p:nvSpPr>
        <p:spPr>
          <a:xfrm>
            <a:off x="299284" y="2343875"/>
            <a:ext cx="3246000" cy="2693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500" dirty="0">
                <a:solidFill>
                  <a:srgbClr val="191414"/>
                </a:solidFill>
                <a:latin typeface="Montserrat"/>
                <a:ea typeface="Montserrat"/>
                <a:cs typeface="Montserrat"/>
                <a:sym typeface="Montserrat"/>
              </a:rPr>
              <a:t>The results can be seen in the right. Although the p-values might seem significant (less than 0.05 threshold), the Multiple R-squared doesn’t look promising, as it only accounts for 0.38% of the variance in the data.</a:t>
            </a:r>
            <a:endParaRPr sz="1500" dirty="0">
              <a:solidFill>
                <a:srgbClr val="191414"/>
              </a:solidFill>
              <a:latin typeface="Montserrat"/>
              <a:ea typeface="Montserrat"/>
              <a:cs typeface="Montserrat"/>
              <a:sym typeface="Montserrat"/>
            </a:endParaRPr>
          </a:p>
          <a:p>
            <a:pPr marL="0" lvl="0" indent="0" algn="l" rtl="0">
              <a:lnSpc>
                <a:spcPct val="115000"/>
              </a:lnSpc>
              <a:spcBef>
                <a:spcPts val="1200"/>
              </a:spcBef>
              <a:spcAft>
                <a:spcPts val="1200"/>
              </a:spcAft>
              <a:buClr>
                <a:schemeClr val="dk1"/>
              </a:buClr>
              <a:buSzPts val="1100"/>
              <a:buFont typeface="Arial"/>
              <a:buNone/>
            </a:pPr>
            <a:endParaRPr sz="1500" dirty="0">
              <a:solidFill>
                <a:srgbClr val="191414"/>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212"/>
        <p:cNvGrpSpPr/>
        <p:nvPr/>
      </p:nvGrpSpPr>
      <p:grpSpPr>
        <a:xfrm>
          <a:off x="0" y="0"/>
          <a:ext cx="0" cy="0"/>
          <a:chOff x="0" y="0"/>
          <a:chExt cx="0" cy="0"/>
        </a:xfrm>
      </p:grpSpPr>
      <p:sp>
        <p:nvSpPr>
          <p:cNvPr id="213" name="Google Shape;213;p35"/>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latin typeface="Impact"/>
                <a:ea typeface="Impact"/>
                <a:cs typeface="Impact"/>
                <a:sym typeface="Impact"/>
              </a:rPr>
              <a:t>Linear Model II</a:t>
            </a:r>
            <a:endParaRPr>
              <a:latin typeface="Impact"/>
              <a:ea typeface="Impact"/>
              <a:cs typeface="Impact"/>
              <a:sym typeface="Impac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3117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LM-II -&gt; Predicting Number of Weeks</a:t>
            </a:r>
            <a:endParaRPr b="1">
              <a:solidFill>
                <a:srgbClr val="191414"/>
              </a:solidFill>
              <a:latin typeface="Impact"/>
              <a:ea typeface="Impact"/>
              <a:cs typeface="Impact"/>
              <a:sym typeface="Impact"/>
            </a:endParaRPr>
          </a:p>
        </p:txBody>
      </p:sp>
      <p:sp>
        <p:nvSpPr>
          <p:cNvPr id="219" name="Google Shape;219;p36"/>
          <p:cNvSpPr txBox="1">
            <a:spLocks noGrp="1"/>
          </p:cNvSpPr>
          <p:nvPr>
            <p:ph type="body" idx="1"/>
          </p:nvPr>
        </p:nvSpPr>
        <p:spPr>
          <a:xfrm>
            <a:off x="311700" y="1058225"/>
            <a:ext cx="8520600" cy="12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191414"/>
                </a:solidFill>
                <a:latin typeface="Montserrat"/>
                <a:ea typeface="Montserrat"/>
                <a:cs typeface="Montserrat"/>
                <a:sym typeface="Montserrat"/>
              </a:rPr>
              <a:t>After checking for collinearity and testing for significance levels, the 2nd linear regression model also used the same variables:  danceability, speechiness, valence, and instrumentalness.</a:t>
            </a: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a:solidFill>
                <a:srgbClr val="191414"/>
              </a:solidFill>
              <a:latin typeface="Montserrat"/>
              <a:ea typeface="Montserrat"/>
              <a:cs typeface="Montserrat"/>
              <a:sym typeface="Montserrat"/>
            </a:endParaRPr>
          </a:p>
        </p:txBody>
      </p:sp>
      <p:pic>
        <p:nvPicPr>
          <p:cNvPr id="220" name="Google Shape;220;p36"/>
          <p:cNvPicPr preferRelativeResize="0"/>
          <p:nvPr/>
        </p:nvPicPr>
        <p:blipFill rotWithShape="1">
          <a:blip r:embed="rId3">
            <a:alphaModFix/>
          </a:blip>
          <a:srcRect/>
          <a:stretch/>
        </p:blipFill>
        <p:spPr>
          <a:xfrm>
            <a:off x="3959350" y="1981150"/>
            <a:ext cx="5045126" cy="2826500"/>
          </a:xfrm>
          <a:prstGeom prst="rect">
            <a:avLst/>
          </a:prstGeom>
          <a:noFill/>
          <a:ln>
            <a:noFill/>
          </a:ln>
        </p:spPr>
      </p:pic>
      <p:sp>
        <p:nvSpPr>
          <p:cNvPr id="221" name="Google Shape;221;p36"/>
          <p:cNvSpPr txBox="1"/>
          <p:nvPr/>
        </p:nvSpPr>
        <p:spPr>
          <a:xfrm>
            <a:off x="315187" y="2039075"/>
            <a:ext cx="3246000" cy="3224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500" dirty="0">
                <a:solidFill>
                  <a:srgbClr val="191414"/>
                </a:solidFill>
                <a:latin typeface="Montserrat"/>
                <a:ea typeface="Montserrat"/>
                <a:cs typeface="Montserrat"/>
                <a:sym typeface="Montserrat"/>
              </a:rPr>
              <a:t>Similar to LM-I, the results seen in the right, doesn’t look promising. Here only the p-values might for danceability and </a:t>
            </a:r>
            <a:r>
              <a:rPr lang="en" sz="1500" dirty="0" err="1">
                <a:solidFill>
                  <a:srgbClr val="191414"/>
                </a:solidFill>
                <a:latin typeface="Montserrat"/>
                <a:ea typeface="Montserrat"/>
                <a:cs typeface="Montserrat"/>
                <a:sym typeface="Montserrat"/>
              </a:rPr>
              <a:t>speechiness</a:t>
            </a:r>
            <a:r>
              <a:rPr lang="en" sz="1500" dirty="0">
                <a:solidFill>
                  <a:srgbClr val="191414"/>
                </a:solidFill>
                <a:latin typeface="Montserrat"/>
                <a:ea typeface="Montserrat"/>
                <a:cs typeface="Montserrat"/>
                <a:sym typeface="Montserrat"/>
              </a:rPr>
              <a:t> seem significant (less than 0.05 threshold) and the Multiple R-squared only accounts for 0.91% of the variance in the data.</a:t>
            </a:r>
            <a:endParaRPr sz="1500" dirty="0">
              <a:solidFill>
                <a:srgbClr val="191414"/>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1500" dirty="0">
              <a:solidFill>
                <a:srgbClr val="191414"/>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225"/>
        <p:cNvGrpSpPr/>
        <p:nvPr/>
      </p:nvGrpSpPr>
      <p:grpSpPr>
        <a:xfrm>
          <a:off x="0" y="0"/>
          <a:ext cx="0" cy="0"/>
          <a:chOff x="0" y="0"/>
          <a:chExt cx="0" cy="0"/>
        </a:xfrm>
      </p:grpSpPr>
      <p:sp>
        <p:nvSpPr>
          <p:cNvPr id="226" name="Google Shape;226;p37"/>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latin typeface="Impact"/>
                <a:ea typeface="Impact"/>
                <a:cs typeface="Impact"/>
                <a:sym typeface="Impact"/>
              </a:rPr>
              <a:t>Linear Model III</a:t>
            </a:r>
            <a:endParaRPr>
              <a:latin typeface="Impact"/>
              <a:ea typeface="Impact"/>
              <a:cs typeface="Impact"/>
              <a:sym typeface="Impac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8"/>
          <p:cNvSpPr txBox="1">
            <a:spLocks noGrp="1"/>
          </p:cNvSpPr>
          <p:nvPr>
            <p:ph type="title"/>
          </p:nvPr>
        </p:nvSpPr>
        <p:spPr>
          <a:xfrm>
            <a:off x="3117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LM-III -&gt; Predicting Total Number of Streams</a:t>
            </a:r>
            <a:endParaRPr b="1">
              <a:solidFill>
                <a:srgbClr val="191414"/>
              </a:solidFill>
              <a:latin typeface="Impact"/>
              <a:ea typeface="Impact"/>
              <a:cs typeface="Impact"/>
              <a:sym typeface="Impact"/>
            </a:endParaRPr>
          </a:p>
        </p:txBody>
      </p:sp>
      <p:sp>
        <p:nvSpPr>
          <p:cNvPr id="232" name="Google Shape;232;p38"/>
          <p:cNvSpPr txBox="1">
            <a:spLocks noGrp="1"/>
          </p:cNvSpPr>
          <p:nvPr>
            <p:ph type="body" idx="1"/>
          </p:nvPr>
        </p:nvSpPr>
        <p:spPr>
          <a:xfrm>
            <a:off x="311700" y="1058225"/>
            <a:ext cx="8520600" cy="12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191414"/>
                </a:solidFill>
                <a:latin typeface="Montserrat"/>
                <a:ea typeface="Montserrat"/>
                <a:cs typeface="Montserrat"/>
                <a:sym typeface="Montserrat"/>
              </a:rPr>
              <a:t>Finally, I tried to use Total Streams as another dependent variable. For this, I checked if we can predict how much streams a song will get based on the peak position and number of weeks spent in the chart. </a:t>
            </a: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a:solidFill>
                <a:srgbClr val="191414"/>
              </a:solidFill>
              <a:latin typeface="Montserrat"/>
              <a:ea typeface="Montserrat"/>
              <a:cs typeface="Montserrat"/>
              <a:sym typeface="Montserrat"/>
            </a:endParaRPr>
          </a:p>
        </p:txBody>
      </p:sp>
      <p:pic>
        <p:nvPicPr>
          <p:cNvPr id="233" name="Google Shape;233;p38"/>
          <p:cNvPicPr preferRelativeResize="0"/>
          <p:nvPr/>
        </p:nvPicPr>
        <p:blipFill rotWithShape="1">
          <a:blip r:embed="rId3">
            <a:alphaModFix/>
          </a:blip>
          <a:srcRect b="8850"/>
          <a:stretch/>
        </p:blipFill>
        <p:spPr>
          <a:xfrm>
            <a:off x="3959350" y="2209750"/>
            <a:ext cx="5045126" cy="2576374"/>
          </a:xfrm>
          <a:prstGeom prst="rect">
            <a:avLst/>
          </a:prstGeom>
          <a:noFill/>
          <a:ln>
            <a:noFill/>
          </a:ln>
        </p:spPr>
      </p:pic>
      <p:sp>
        <p:nvSpPr>
          <p:cNvPr id="234" name="Google Shape;234;p38"/>
          <p:cNvSpPr txBox="1"/>
          <p:nvPr/>
        </p:nvSpPr>
        <p:spPr>
          <a:xfrm>
            <a:off x="418550" y="2039075"/>
            <a:ext cx="3246000" cy="205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500">
                <a:solidFill>
                  <a:srgbClr val="191414"/>
                </a:solidFill>
                <a:latin typeface="Montserrat"/>
                <a:ea typeface="Montserrat"/>
                <a:cs typeface="Montserrat"/>
                <a:sym typeface="Montserrat"/>
              </a:rPr>
              <a:t>This linear model is very promising.</a:t>
            </a:r>
            <a:endParaRPr sz="1500">
              <a:solidFill>
                <a:srgbClr val="191414"/>
              </a:solidFill>
              <a:latin typeface="Montserrat"/>
              <a:ea typeface="Montserrat"/>
              <a:cs typeface="Montserrat"/>
              <a:sym typeface="Montserrat"/>
            </a:endParaRPr>
          </a:p>
          <a:p>
            <a:pPr marL="457200" lvl="0" indent="-323850" algn="l" rtl="0">
              <a:lnSpc>
                <a:spcPct val="115000"/>
              </a:lnSpc>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Very significant p-values</a:t>
            </a:r>
            <a:endParaRPr sz="1500">
              <a:solidFill>
                <a:srgbClr val="191414"/>
              </a:solidFill>
              <a:latin typeface="Montserrat"/>
              <a:ea typeface="Montserrat"/>
              <a:cs typeface="Montserrat"/>
              <a:sym typeface="Montserrat"/>
            </a:endParaRPr>
          </a:p>
          <a:p>
            <a:pPr marL="457200" lvl="0" indent="-323850" algn="l" rtl="0">
              <a:lnSpc>
                <a:spcPct val="115000"/>
              </a:lnSpc>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Great value for Multiple R-squared of 83.86%.</a:t>
            </a:r>
            <a:endParaRPr sz="1500">
              <a:solidFill>
                <a:srgbClr val="191414"/>
              </a:solidFill>
              <a:latin typeface="Montserrat"/>
              <a:ea typeface="Montserrat"/>
              <a:cs typeface="Montserrat"/>
              <a:sym typeface="Montserrat"/>
            </a:endParaRPr>
          </a:p>
          <a:p>
            <a:pPr marL="0" lvl="0" indent="0" algn="l" rtl="0">
              <a:lnSpc>
                <a:spcPct val="115000"/>
              </a:lnSpc>
              <a:spcBef>
                <a:spcPts val="1200"/>
              </a:spcBef>
              <a:spcAft>
                <a:spcPts val="1200"/>
              </a:spcAft>
              <a:buNone/>
            </a:pPr>
            <a:endParaRPr sz="1500">
              <a:solidFill>
                <a:srgbClr val="191414"/>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91414"/>
        </a:solidFill>
        <a:effectLst/>
      </p:bgPr>
    </p:bg>
    <p:spTree>
      <p:nvGrpSpPr>
        <p:cNvPr id="1" name="Shape 238"/>
        <p:cNvGrpSpPr/>
        <p:nvPr/>
      </p:nvGrpSpPr>
      <p:grpSpPr>
        <a:xfrm>
          <a:off x="0" y="0"/>
          <a:ext cx="0" cy="0"/>
          <a:chOff x="0" y="0"/>
          <a:chExt cx="0" cy="0"/>
        </a:xfrm>
      </p:grpSpPr>
      <p:sp>
        <p:nvSpPr>
          <p:cNvPr id="239" name="Google Shape;239;p39"/>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latin typeface="Impact"/>
                <a:ea typeface="Impact"/>
                <a:cs typeface="Impact"/>
                <a:sym typeface="Impact"/>
              </a:rPr>
              <a:t>Testing Predictions</a:t>
            </a:r>
            <a:endParaRPr>
              <a:latin typeface="Impact"/>
              <a:ea typeface="Impact"/>
              <a:cs typeface="Impact"/>
              <a:sym typeface="Impac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0"/>
          <p:cNvSpPr txBox="1">
            <a:spLocks noGrp="1"/>
          </p:cNvSpPr>
          <p:nvPr>
            <p:ph type="title"/>
          </p:nvPr>
        </p:nvSpPr>
        <p:spPr>
          <a:xfrm>
            <a:off x="387900" y="2926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Predicting all 3 Models</a:t>
            </a:r>
            <a:endParaRPr b="1">
              <a:solidFill>
                <a:srgbClr val="191414"/>
              </a:solidFill>
              <a:latin typeface="Impact"/>
              <a:ea typeface="Impact"/>
              <a:cs typeface="Impact"/>
              <a:sym typeface="Impact"/>
            </a:endParaRPr>
          </a:p>
        </p:txBody>
      </p:sp>
      <p:sp>
        <p:nvSpPr>
          <p:cNvPr id="245" name="Google Shape;245;p40"/>
          <p:cNvSpPr txBox="1">
            <a:spLocks noGrp="1"/>
          </p:cNvSpPr>
          <p:nvPr>
            <p:ph type="body" idx="1"/>
          </p:nvPr>
        </p:nvSpPr>
        <p:spPr>
          <a:xfrm>
            <a:off x="311700" y="1058225"/>
            <a:ext cx="8520600" cy="12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a:solidFill>
                <a:srgbClr val="191414"/>
              </a:solidFill>
              <a:latin typeface="Montserrat"/>
              <a:ea typeface="Montserrat"/>
              <a:cs typeface="Montserrat"/>
              <a:sym typeface="Montserrat"/>
            </a:endParaRPr>
          </a:p>
        </p:txBody>
      </p:sp>
      <p:sp>
        <p:nvSpPr>
          <p:cNvPr id="246" name="Google Shape;246;p40"/>
          <p:cNvSpPr txBox="1"/>
          <p:nvPr/>
        </p:nvSpPr>
        <p:spPr>
          <a:xfrm>
            <a:off x="418550" y="905825"/>
            <a:ext cx="4204200" cy="388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500" b="1">
                <a:solidFill>
                  <a:srgbClr val="191414"/>
                </a:solidFill>
                <a:latin typeface="Montserrat"/>
                <a:ea typeface="Montserrat"/>
                <a:cs typeface="Montserrat"/>
                <a:sym typeface="Montserrat"/>
              </a:rPr>
              <a:t>LM - I and II</a:t>
            </a:r>
            <a:endParaRPr sz="1500" b="1">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a:solidFill>
                  <a:srgbClr val="191414"/>
                </a:solidFill>
                <a:latin typeface="Montserrat"/>
                <a:ea typeface="Montserrat"/>
                <a:cs typeface="Montserrat"/>
                <a:sym typeface="Montserrat"/>
              </a:rPr>
              <a:t>I used the exact attribute values to predict peak position and number of weeks for “As It Was”. The results:</a:t>
            </a:r>
            <a:endParaRPr sz="1500">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a:solidFill>
                  <a:srgbClr val="191414"/>
                </a:solidFill>
                <a:latin typeface="Montserrat"/>
                <a:ea typeface="Montserrat"/>
                <a:cs typeface="Montserrat"/>
                <a:sym typeface="Montserrat"/>
              </a:rPr>
              <a:t>Peak Position = 89</a:t>
            </a:r>
            <a:endParaRPr sz="1500">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a:solidFill>
                  <a:srgbClr val="191414"/>
                </a:solidFill>
                <a:latin typeface="Montserrat"/>
                <a:ea typeface="Montserrat"/>
                <a:cs typeface="Montserrat"/>
                <a:sym typeface="Montserrat"/>
              </a:rPr>
              <a:t>Number of Weeks = 11</a:t>
            </a:r>
            <a:endParaRPr sz="1500">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b="1">
                <a:solidFill>
                  <a:srgbClr val="191414"/>
                </a:solidFill>
                <a:latin typeface="Montserrat"/>
                <a:ea typeface="Montserrat"/>
                <a:cs typeface="Montserrat"/>
                <a:sym typeface="Montserrat"/>
              </a:rPr>
              <a:t>LM - III</a:t>
            </a:r>
            <a:endParaRPr sz="1500" b="1">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a:solidFill>
                  <a:srgbClr val="191414"/>
                </a:solidFill>
                <a:latin typeface="Montserrat"/>
                <a:ea typeface="Montserrat"/>
                <a:cs typeface="Montserrat"/>
                <a:sym typeface="Montserrat"/>
              </a:rPr>
              <a:t>Total Streams = 54,851,157 </a:t>
            </a:r>
            <a:endParaRPr sz="1500">
              <a:solidFill>
                <a:srgbClr val="191414"/>
              </a:solidFill>
              <a:latin typeface="Montserrat"/>
              <a:ea typeface="Montserrat"/>
              <a:cs typeface="Montserrat"/>
              <a:sym typeface="Montserrat"/>
            </a:endParaRPr>
          </a:p>
          <a:p>
            <a:pPr marL="0" lvl="0" indent="0" algn="l" rtl="0">
              <a:lnSpc>
                <a:spcPct val="115000"/>
              </a:lnSpc>
              <a:spcBef>
                <a:spcPts val="1200"/>
              </a:spcBef>
              <a:spcAft>
                <a:spcPts val="0"/>
              </a:spcAft>
              <a:buNone/>
            </a:pPr>
            <a:r>
              <a:rPr lang="en" sz="1500" b="1">
                <a:solidFill>
                  <a:srgbClr val="191414"/>
                </a:solidFill>
                <a:latin typeface="Montserrat"/>
                <a:ea typeface="Montserrat"/>
                <a:cs typeface="Montserrat"/>
                <a:sym typeface="Montserrat"/>
              </a:rPr>
              <a:t>With LM-I and II values:</a:t>
            </a:r>
            <a:endParaRPr sz="1500" b="1">
              <a:solidFill>
                <a:srgbClr val="191414"/>
              </a:solidFill>
              <a:latin typeface="Montserrat"/>
              <a:ea typeface="Montserrat"/>
              <a:cs typeface="Montserrat"/>
              <a:sym typeface="Montserrat"/>
            </a:endParaRPr>
          </a:p>
          <a:p>
            <a:pPr marL="0" lvl="0" indent="0" algn="l" rtl="0">
              <a:lnSpc>
                <a:spcPct val="115000"/>
              </a:lnSpc>
              <a:spcBef>
                <a:spcPts val="1200"/>
              </a:spcBef>
              <a:spcAft>
                <a:spcPts val="1200"/>
              </a:spcAft>
              <a:buNone/>
            </a:pPr>
            <a:r>
              <a:rPr lang="en" sz="1500">
                <a:solidFill>
                  <a:srgbClr val="191414"/>
                </a:solidFill>
                <a:latin typeface="Montserrat"/>
                <a:ea typeface="Montserrat"/>
                <a:cs typeface="Montserrat"/>
                <a:sym typeface="Montserrat"/>
              </a:rPr>
              <a:t>Total Streams = 93,125,217</a:t>
            </a:r>
            <a:endParaRPr sz="1500">
              <a:solidFill>
                <a:srgbClr val="191414"/>
              </a:solidFill>
              <a:latin typeface="Montserrat"/>
              <a:ea typeface="Montserrat"/>
              <a:cs typeface="Montserrat"/>
              <a:sym typeface="Montserrat"/>
            </a:endParaRPr>
          </a:p>
        </p:txBody>
      </p:sp>
      <p:sp>
        <p:nvSpPr>
          <p:cNvPr id="247" name="Google Shape;247;p40"/>
          <p:cNvSpPr/>
          <p:nvPr/>
        </p:nvSpPr>
        <p:spPr>
          <a:xfrm>
            <a:off x="4808650" y="0"/>
            <a:ext cx="4335300" cy="5143500"/>
          </a:xfrm>
          <a:prstGeom prst="rect">
            <a:avLst/>
          </a:prstGeom>
          <a:solidFill>
            <a:srgbClr val="191414"/>
          </a:solidFill>
          <a:ln w="9525" cap="flat" cmpd="sng">
            <a:solidFill>
              <a:srgbClr val="19141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48" name="Google Shape;248;p40"/>
          <p:cNvPicPr preferRelativeResize="0"/>
          <p:nvPr/>
        </p:nvPicPr>
        <p:blipFill rotWithShape="1">
          <a:blip r:embed="rId3">
            <a:alphaModFix/>
          </a:blip>
          <a:srcRect/>
          <a:stretch/>
        </p:blipFill>
        <p:spPr>
          <a:xfrm>
            <a:off x="5114100" y="3050750"/>
            <a:ext cx="1739652" cy="1739653"/>
          </a:xfrm>
          <a:prstGeom prst="rect">
            <a:avLst/>
          </a:prstGeom>
          <a:noFill/>
          <a:ln>
            <a:noFill/>
          </a:ln>
        </p:spPr>
      </p:pic>
      <p:sp>
        <p:nvSpPr>
          <p:cNvPr id="249" name="Google Shape;249;p40"/>
          <p:cNvSpPr txBox="1">
            <a:spLocks noGrp="1"/>
          </p:cNvSpPr>
          <p:nvPr>
            <p:ph type="title"/>
          </p:nvPr>
        </p:nvSpPr>
        <p:spPr>
          <a:xfrm>
            <a:off x="4981200" y="285275"/>
            <a:ext cx="4204200" cy="133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D9D9D9"/>
                </a:solidFill>
                <a:latin typeface="Impact"/>
                <a:ea typeface="Impact"/>
                <a:cs typeface="Impact"/>
                <a:sym typeface="Impact"/>
              </a:rPr>
              <a:t>Peak Position = 1</a:t>
            </a:r>
            <a:endParaRPr>
              <a:solidFill>
                <a:srgbClr val="D9D9D9"/>
              </a:solidFill>
              <a:latin typeface="Impact"/>
              <a:ea typeface="Impact"/>
              <a:cs typeface="Impact"/>
              <a:sym typeface="Impact"/>
            </a:endParaRPr>
          </a:p>
          <a:p>
            <a:pPr marL="0" lvl="0" indent="0" algn="l" rtl="0">
              <a:spcBef>
                <a:spcPts val="0"/>
              </a:spcBef>
              <a:spcAft>
                <a:spcPts val="0"/>
              </a:spcAft>
              <a:buNone/>
            </a:pPr>
            <a:r>
              <a:rPr lang="en">
                <a:solidFill>
                  <a:srgbClr val="D9D9D9"/>
                </a:solidFill>
                <a:latin typeface="Impact"/>
                <a:ea typeface="Impact"/>
                <a:cs typeface="Impact"/>
                <a:sym typeface="Impact"/>
              </a:rPr>
              <a:t>Number of Weeks = 3</a:t>
            </a:r>
            <a:endParaRPr>
              <a:solidFill>
                <a:srgbClr val="D9D9D9"/>
              </a:solidFill>
              <a:latin typeface="Impact"/>
              <a:ea typeface="Impact"/>
              <a:cs typeface="Impact"/>
              <a:sym typeface="Impact"/>
            </a:endParaRPr>
          </a:p>
          <a:p>
            <a:pPr marL="0" lvl="0" indent="0" algn="l" rtl="0">
              <a:spcBef>
                <a:spcPts val="0"/>
              </a:spcBef>
              <a:spcAft>
                <a:spcPts val="0"/>
              </a:spcAft>
              <a:buNone/>
            </a:pPr>
            <a:r>
              <a:rPr lang="en">
                <a:solidFill>
                  <a:srgbClr val="D9D9D9"/>
                </a:solidFill>
                <a:latin typeface="Impact"/>
                <a:ea typeface="Impact"/>
                <a:cs typeface="Impact"/>
                <a:sym typeface="Impact"/>
              </a:rPr>
              <a:t>Total Streams = 210,842,682</a:t>
            </a:r>
            <a:endParaRPr>
              <a:solidFill>
                <a:srgbClr val="D9D9D9"/>
              </a:solidFill>
              <a:latin typeface="Impact"/>
              <a:ea typeface="Impact"/>
              <a:cs typeface="Impact"/>
              <a:sym typeface="Impact"/>
            </a:endParaRPr>
          </a:p>
        </p:txBody>
      </p:sp>
      <p:sp>
        <p:nvSpPr>
          <p:cNvPr id="250" name="Google Shape;250;p40"/>
          <p:cNvSpPr txBox="1">
            <a:spLocks noGrp="1"/>
          </p:cNvSpPr>
          <p:nvPr>
            <p:ph type="title"/>
          </p:nvPr>
        </p:nvSpPr>
        <p:spPr>
          <a:xfrm>
            <a:off x="7074200" y="3126950"/>
            <a:ext cx="1237200" cy="278700"/>
          </a:xfrm>
          <a:prstGeom prst="rect">
            <a:avLst/>
          </a:prstGeom>
          <a:solidFill>
            <a:srgbClr val="FFFFFF"/>
          </a:solid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00D8FF"/>
                </a:solidFill>
                <a:latin typeface="Impact"/>
                <a:ea typeface="Impact"/>
                <a:cs typeface="Impact"/>
                <a:sym typeface="Impact"/>
              </a:rPr>
              <a:t>#1 GLOBAL</a:t>
            </a:r>
            <a:endParaRPr sz="2000">
              <a:solidFill>
                <a:srgbClr val="00D8FF"/>
              </a:solidFill>
              <a:latin typeface="Impact"/>
              <a:ea typeface="Impact"/>
              <a:cs typeface="Impact"/>
              <a:sym typeface="Impact"/>
            </a:endParaRPr>
          </a:p>
        </p:txBody>
      </p:sp>
      <p:sp>
        <p:nvSpPr>
          <p:cNvPr id="251" name="Google Shape;251;p40"/>
          <p:cNvSpPr txBox="1">
            <a:spLocks noGrp="1"/>
          </p:cNvSpPr>
          <p:nvPr>
            <p:ph type="title"/>
          </p:nvPr>
        </p:nvSpPr>
        <p:spPr>
          <a:xfrm>
            <a:off x="6986925" y="3567675"/>
            <a:ext cx="13992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As It Was</a:t>
            </a:r>
            <a:endParaRPr sz="2000">
              <a:solidFill>
                <a:srgbClr val="FFFFFF"/>
              </a:solidFill>
              <a:latin typeface="Impact"/>
              <a:ea typeface="Impact"/>
              <a:cs typeface="Impact"/>
              <a:sym typeface="Impact"/>
            </a:endParaRPr>
          </a:p>
        </p:txBody>
      </p:sp>
      <p:sp>
        <p:nvSpPr>
          <p:cNvPr id="252" name="Google Shape;252;p40"/>
          <p:cNvSpPr txBox="1">
            <a:spLocks noGrp="1"/>
          </p:cNvSpPr>
          <p:nvPr>
            <p:ph type="title"/>
          </p:nvPr>
        </p:nvSpPr>
        <p:spPr>
          <a:xfrm>
            <a:off x="6986925" y="3933625"/>
            <a:ext cx="1324500" cy="278700"/>
          </a:xfrm>
          <a:prstGeom prst="rect">
            <a:avLst/>
          </a:prstGeom>
          <a:noFill/>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2000">
                <a:solidFill>
                  <a:srgbClr val="FFFFFF"/>
                </a:solidFill>
                <a:latin typeface="Impact"/>
                <a:ea typeface="Impact"/>
                <a:cs typeface="Impact"/>
                <a:sym typeface="Impact"/>
              </a:rPr>
              <a:t>Harry Styles</a:t>
            </a:r>
            <a:endParaRPr sz="2000">
              <a:solidFill>
                <a:srgbClr val="FFFFFF"/>
              </a:solidFill>
              <a:latin typeface="Impact"/>
              <a:ea typeface="Impact"/>
              <a:cs typeface="Impact"/>
              <a:sym typeface="Impac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191414"/>
                </a:solidFill>
                <a:latin typeface="Impact"/>
                <a:ea typeface="Impact"/>
                <a:cs typeface="Impact"/>
                <a:sym typeface="Impact"/>
              </a:rPr>
              <a:t>Conclusion</a:t>
            </a:r>
            <a:endParaRPr>
              <a:solidFill>
                <a:srgbClr val="191414"/>
              </a:solidFill>
              <a:latin typeface="Impact"/>
              <a:ea typeface="Impact"/>
              <a:cs typeface="Impact"/>
              <a:sym typeface="Impact"/>
            </a:endParaRPr>
          </a:p>
        </p:txBody>
      </p:sp>
      <p:sp>
        <p:nvSpPr>
          <p:cNvPr id="258" name="Google Shape;258;p41"/>
          <p:cNvSpPr/>
          <p:nvPr/>
        </p:nvSpPr>
        <p:spPr>
          <a:xfrm>
            <a:off x="432350" y="1304875"/>
            <a:ext cx="2469300" cy="607800"/>
          </a:xfrm>
          <a:prstGeom prst="homePlate">
            <a:avLst>
              <a:gd name="adj" fmla="val 50000"/>
            </a:avLst>
          </a:prstGeom>
          <a:solidFill>
            <a:srgbClr val="1DB954"/>
          </a:solidFill>
          <a:ln>
            <a:noFill/>
          </a:ln>
        </p:spPr>
        <p:txBody>
          <a:bodyPr spcFirstLastPara="1" wrap="square" lIns="121875" tIns="121875" rIns="121875" bIns="121875" anchor="ctr" anchorCtr="0">
            <a:noAutofit/>
          </a:bodyPr>
          <a:lstStyle/>
          <a:p>
            <a:pPr marL="0" lvl="0" indent="0" algn="l" rtl="0">
              <a:lnSpc>
                <a:spcPct val="115000"/>
              </a:lnSpc>
              <a:spcBef>
                <a:spcPts val="0"/>
              </a:spcBef>
              <a:spcAft>
                <a:spcPts val="800"/>
              </a:spcAft>
              <a:buClr>
                <a:schemeClr val="dk1"/>
              </a:buClr>
              <a:buSzPts val="1100"/>
              <a:buFont typeface="Arial"/>
              <a:buNone/>
            </a:pPr>
            <a:r>
              <a:rPr lang="en" sz="1500" b="1">
                <a:solidFill>
                  <a:schemeClr val="lt1"/>
                </a:solidFill>
                <a:latin typeface="Montserrat"/>
                <a:ea typeface="Montserrat"/>
                <a:cs typeface="Montserrat"/>
                <a:sym typeface="Montserrat"/>
              </a:rPr>
              <a:t>Diverse Dataset </a:t>
            </a:r>
            <a:endParaRPr b="1">
              <a:solidFill>
                <a:schemeClr val="lt1"/>
              </a:solidFill>
            </a:endParaRPr>
          </a:p>
        </p:txBody>
      </p:sp>
      <p:sp>
        <p:nvSpPr>
          <p:cNvPr id="259" name="Google Shape;259;p41"/>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Songs not in the weekly charts</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Including more variables like gender, genre, record labels, and language of song</a:t>
            </a:r>
            <a:endParaRPr sz="1500">
              <a:solidFill>
                <a:srgbClr val="191414"/>
              </a:solidFill>
              <a:latin typeface="Montserrat"/>
              <a:ea typeface="Montserrat"/>
              <a:cs typeface="Montserrat"/>
              <a:sym typeface="Montserrat"/>
            </a:endParaRPr>
          </a:p>
          <a:p>
            <a:pPr marL="0" lvl="0" indent="0" algn="l" rtl="0">
              <a:spcBef>
                <a:spcPts val="800"/>
              </a:spcBef>
              <a:spcAft>
                <a:spcPts val="800"/>
              </a:spcAft>
              <a:buNone/>
            </a:pPr>
            <a:endParaRPr sz="1500">
              <a:solidFill>
                <a:srgbClr val="191414"/>
              </a:solidFill>
              <a:latin typeface="Montserrat"/>
              <a:ea typeface="Montserrat"/>
              <a:cs typeface="Montserrat"/>
              <a:sym typeface="Montserrat"/>
            </a:endParaRPr>
          </a:p>
        </p:txBody>
      </p:sp>
      <p:sp>
        <p:nvSpPr>
          <p:cNvPr id="260" name="Google Shape;260;p41"/>
          <p:cNvSpPr/>
          <p:nvPr/>
        </p:nvSpPr>
        <p:spPr>
          <a:xfrm>
            <a:off x="3044777" y="1304875"/>
            <a:ext cx="2760600" cy="607800"/>
          </a:xfrm>
          <a:prstGeom prst="chevron">
            <a:avLst>
              <a:gd name="adj" fmla="val 50000"/>
            </a:avLst>
          </a:prstGeom>
          <a:solidFill>
            <a:srgbClr val="1DB954"/>
          </a:solidFill>
          <a:ln>
            <a:noFill/>
          </a:ln>
        </p:spPr>
        <p:txBody>
          <a:bodyPr spcFirstLastPara="1" wrap="square" lIns="121875" tIns="121875" rIns="121875" bIns="121875" anchor="ctr" anchorCtr="0">
            <a:noAutofit/>
          </a:bodyPr>
          <a:lstStyle/>
          <a:p>
            <a:pPr marL="0" lvl="0" indent="0" algn="l" rtl="0">
              <a:lnSpc>
                <a:spcPct val="115000"/>
              </a:lnSpc>
              <a:spcBef>
                <a:spcPts val="0"/>
              </a:spcBef>
              <a:spcAft>
                <a:spcPts val="800"/>
              </a:spcAft>
              <a:buClr>
                <a:schemeClr val="dk1"/>
              </a:buClr>
              <a:buSzPts val="1100"/>
              <a:buFont typeface="Arial"/>
              <a:buNone/>
            </a:pPr>
            <a:r>
              <a:rPr lang="en" sz="1500" b="1">
                <a:solidFill>
                  <a:schemeClr val="lt1"/>
                </a:solidFill>
                <a:latin typeface="Montserrat"/>
                <a:ea typeface="Montserrat"/>
                <a:cs typeface="Montserrat"/>
                <a:sym typeface="Montserrat"/>
              </a:rPr>
              <a:t>What makes a hit?</a:t>
            </a:r>
            <a:endParaRPr>
              <a:solidFill>
                <a:schemeClr val="lt1"/>
              </a:solidFill>
            </a:endParaRPr>
          </a:p>
        </p:txBody>
      </p:sp>
      <p:sp>
        <p:nvSpPr>
          <p:cNvPr id="261" name="Google Shape;261;p41"/>
          <p:cNvSpPr txBox="1">
            <a:spLocks noGrp="1"/>
          </p:cNvSpPr>
          <p:nvPr>
            <p:ph type="body" idx="4294967295"/>
          </p:nvPr>
        </p:nvSpPr>
        <p:spPr>
          <a:xfrm>
            <a:off x="3336146" y="2070575"/>
            <a:ext cx="2471700" cy="26508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No clear formula to make a hit</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Other external factors like record label association, promotion, guest artists features, lyrics and melody</a:t>
            </a:r>
            <a:endParaRPr sz="1500">
              <a:solidFill>
                <a:srgbClr val="191414"/>
              </a:solidFill>
              <a:latin typeface="Montserrat"/>
              <a:ea typeface="Montserrat"/>
              <a:cs typeface="Montserrat"/>
              <a:sym typeface="Montserrat"/>
            </a:endParaRPr>
          </a:p>
        </p:txBody>
      </p:sp>
      <p:sp>
        <p:nvSpPr>
          <p:cNvPr id="262" name="Google Shape;262;p41"/>
          <p:cNvSpPr/>
          <p:nvPr/>
        </p:nvSpPr>
        <p:spPr>
          <a:xfrm>
            <a:off x="5948502" y="1304875"/>
            <a:ext cx="2760600" cy="607800"/>
          </a:xfrm>
          <a:prstGeom prst="chevron">
            <a:avLst>
              <a:gd name="adj" fmla="val 50000"/>
            </a:avLst>
          </a:prstGeom>
          <a:solidFill>
            <a:srgbClr val="1DB954"/>
          </a:solidFill>
          <a:ln>
            <a:noFill/>
          </a:ln>
        </p:spPr>
        <p:txBody>
          <a:bodyPr spcFirstLastPara="1" wrap="square" lIns="121875" tIns="121875" rIns="121875" bIns="121875" anchor="ctr" anchorCtr="0">
            <a:noAutofit/>
          </a:bodyPr>
          <a:lstStyle/>
          <a:p>
            <a:pPr marL="0" lvl="0" indent="0" algn="l" rtl="0">
              <a:lnSpc>
                <a:spcPct val="115000"/>
              </a:lnSpc>
              <a:spcBef>
                <a:spcPts val="0"/>
              </a:spcBef>
              <a:spcAft>
                <a:spcPts val="800"/>
              </a:spcAft>
              <a:buClr>
                <a:schemeClr val="dk1"/>
              </a:buClr>
              <a:buSzPts val="1100"/>
              <a:buFont typeface="Arial"/>
              <a:buNone/>
            </a:pPr>
            <a:r>
              <a:rPr lang="en" sz="1500" b="1">
                <a:solidFill>
                  <a:schemeClr val="lt1"/>
                </a:solidFill>
                <a:latin typeface="Montserrat"/>
                <a:ea typeface="Montserrat"/>
                <a:cs typeface="Montserrat"/>
                <a:sym typeface="Montserrat"/>
              </a:rPr>
              <a:t>Music is subjective</a:t>
            </a:r>
            <a:endParaRPr>
              <a:solidFill>
                <a:schemeClr val="lt1"/>
              </a:solidFill>
            </a:endParaRPr>
          </a:p>
        </p:txBody>
      </p:sp>
      <p:sp>
        <p:nvSpPr>
          <p:cNvPr id="263" name="Google Shape;263;p41"/>
          <p:cNvSpPr txBox="1">
            <a:spLocks noGrp="1"/>
          </p:cNvSpPr>
          <p:nvPr>
            <p:ph type="body" idx="4294967295"/>
          </p:nvPr>
        </p:nvSpPr>
        <p:spPr>
          <a:xfrm>
            <a:off x="6254226" y="2070575"/>
            <a:ext cx="2471700" cy="26508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Hard to predict the popularity of a song due to unpredictable nature of people and change in trends</a:t>
            </a:r>
            <a:endParaRPr sz="1500">
              <a:solidFill>
                <a:srgbClr val="191414"/>
              </a:solidFill>
              <a:latin typeface="Montserrat"/>
              <a:ea typeface="Montserrat"/>
              <a:cs typeface="Montserrat"/>
              <a:sym typeface="Montserrat"/>
            </a:endParaRPr>
          </a:p>
          <a:p>
            <a:pPr marL="0" lvl="0" indent="0" algn="l" rtl="0">
              <a:spcBef>
                <a:spcPts val="800"/>
              </a:spcBef>
              <a:spcAft>
                <a:spcPts val="800"/>
              </a:spcAft>
              <a:buNone/>
            </a:pPr>
            <a:endParaRPr sz="1500">
              <a:solidFill>
                <a:srgbClr val="191414"/>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5"/>
          <p:cNvPicPr preferRelativeResize="0"/>
          <p:nvPr/>
        </p:nvPicPr>
        <p:blipFill>
          <a:blip r:embed="rId3">
            <a:alphaModFix/>
          </a:blip>
          <a:stretch>
            <a:fillRect/>
          </a:stretch>
        </p:blipFill>
        <p:spPr>
          <a:xfrm>
            <a:off x="0" y="-9525"/>
            <a:ext cx="9143992"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Questions to explore</a:t>
            </a:r>
            <a:endParaRPr b="1">
              <a:solidFill>
                <a:srgbClr val="191414"/>
              </a:solidFill>
              <a:latin typeface="Impact"/>
              <a:ea typeface="Impact"/>
              <a:cs typeface="Impact"/>
              <a:sym typeface="Impact"/>
            </a:endParaRPr>
          </a:p>
        </p:txBody>
      </p:sp>
      <p:sp>
        <p:nvSpPr>
          <p:cNvPr id="93" name="Google Shape;93;p1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23850" algn="l" rtl="0">
              <a:lnSpc>
                <a:spcPct val="90000"/>
              </a:lnSpc>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Analyzing trends in Spotify and how the top songs have changed from 2017 to present.</a:t>
            </a:r>
            <a:endParaRPr sz="1500">
              <a:solidFill>
                <a:srgbClr val="191414"/>
              </a:solidFill>
              <a:latin typeface="Montserrat"/>
              <a:ea typeface="Montserrat"/>
              <a:cs typeface="Montserrat"/>
              <a:sym typeface="Montserrat"/>
            </a:endParaRPr>
          </a:p>
          <a:p>
            <a:pPr marL="457200" lvl="0" indent="0" algn="l" rtl="0">
              <a:lnSpc>
                <a:spcPct val="90000"/>
              </a:lnSpc>
              <a:spcBef>
                <a:spcPts val="1200"/>
              </a:spcBef>
              <a:spcAft>
                <a:spcPts val="0"/>
              </a:spcAft>
              <a:buSzPts val="852"/>
              <a:buNone/>
            </a:pPr>
            <a:endParaRPr sz="1500">
              <a:solidFill>
                <a:srgbClr val="191414"/>
              </a:solidFill>
              <a:latin typeface="Montserrat"/>
              <a:ea typeface="Montserrat"/>
              <a:cs typeface="Montserrat"/>
              <a:sym typeface="Montserrat"/>
            </a:endParaRPr>
          </a:p>
          <a:p>
            <a:pPr marL="457200" lvl="0" indent="-323850" algn="l" rtl="0">
              <a:lnSpc>
                <a:spcPct val="90000"/>
              </a:lnSpc>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Studying factors that influence the Spotify Global Top 200 Weekly Charts.</a:t>
            </a:r>
            <a:endParaRPr sz="1500">
              <a:solidFill>
                <a:srgbClr val="191414"/>
              </a:solidFill>
              <a:latin typeface="Montserrat"/>
              <a:ea typeface="Montserrat"/>
              <a:cs typeface="Montserrat"/>
              <a:sym typeface="Montserrat"/>
            </a:endParaRPr>
          </a:p>
          <a:p>
            <a:pPr marL="457200" lvl="0" indent="0" algn="l" rtl="0">
              <a:lnSpc>
                <a:spcPct val="90000"/>
              </a:lnSpc>
              <a:spcBef>
                <a:spcPts val="1200"/>
              </a:spcBef>
              <a:spcAft>
                <a:spcPts val="0"/>
              </a:spcAft>
              <a:buSzPts val="852"/>
              <a:buNone/>
            </a:pPr>
            <a:endParaRPr sz="1500">
              <a:solidFill>
                <a:srgbClr val="191414"/>
              </a:solidFill>
              <a:latin typeface="Montserrat"/>
              <a:ea typeface="Montserrat"/>
              <a:cs typeface="Montserrat"/>
              <a:sym typeface="Montserrat"/>
            </a:endParaRPr>
          </a:p>
          <a:p>
            <a:pPr marL="457200" lvl="0" indent="-323850" algn="l" rtl="0">
              <a:lnSpc>
                <a:spcPct val="90000"/>
              </a:lnSpc>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What makes a hit on the Spotify Chart? Is it based on the features of the song like the tempo, time signature, key of the song, how positive or negative the emotion it expresses? Or is it based on what record label the song was released by?</a:t>
            </a:r>
            <a:endParaRPr sz="1500">
              <a:solidFill>
                <a:srgbClr val="191414"/>
              </a:solidFill>
              <a:latin typeface="Montserrat"/>
              <a:ea typeface="Montserrat"/>
              <a:cs typeface="Montserrat"/>
              <a:sym typeface="Montserrat"/>
            </a:endParaRPr>
          </a:p>
          <a:p>
            <a:pPr marL="457200" lvl="0" indent="0" algn="l" rtl="0">
              <a:lnSpc>
                <a:spcPct val="90000"/>
              </a:lnSpc>
              <a:spcBef>
                <a:spcPts val="1200"/>
              </a:spcBef>
              <a:spcAft>
                <a:spcPts val="0"/>
              </a:spcAft>
              <a:buSzPts val="852"/>
              <a:buNone/>
            </a:pPr>
            <a:endParaRPr sz="1500">
              <a:solidFill>
                <a:srgbClr val="191414"/>
              </a:solidFill>
              <a:latin typeface="Montserrat"/>
              <a:ea typeface="Montserrat"/>
              <a:cs typeface="Montserrat"/>
              <a:sym typeface="Montserrat"/>
            </a:endParaRPr>
          </a:p>
          <a:p>
            <a:pPr marL="457200" lvl="0" indent="-323850" algn="l" rtl="0">
              <a:lnSpc>
                <a:spcPct val="90000"/>
              </a:lnSpc>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Finally, make predictions for a newly released song’s peak rank and the number of weeks it might spend in the chart based on the analysis.</a:t>
            </a:r>
            <a:endParaRPr sz="1500">
              <a:solidFill>
                <a:srgbClr val="191414"/>
              </a:solidFill>
              <a:latin typeface="Montserrat"/>
              <a:ea typeface="Montserrat"/>
              <a:cs typeface="Montserrat"/>
              <a:sym typeface="Montserrat"/>
            </a:endParaRPr>
          </a:p>
          <a:p>
            <a:pPr marL="0" lvl="0" indent="0" algn="l" rtl="0">
              <a:lnSpc>
                <a:spcPct val="105000"/>
              </a:lnSpc>
              <a:spcBef>
                <a:spcPts val="1200"/>
              </a:spcBef>
              <a:spcAft>
                <a:spcPts val="1200"/>
              </a:spcAft>
              <a:buSzPts val="852"/>
              <a:buNone/>
            </a:pPr>
            <a:endParaRPr sz="1500">
              <a:solidFill>
                <a:srgbClr val="191414"/>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Spotify Global Top 200 Weekly Charts</a:t>
            </a:r>
            <a:endParaRPr b="1">
              <a:solidFill>
                <a:srgbClr val="191414"/>
              </a:solidFill>
              <a:latin typeface="Impact"/>
              <a:ea typeface="Impact"/>
              <a:cs typeface="Impact"/>
              <a:sym typeface="Impact"/>
            </a:endParaRPr>
          </a:p>
        </p:txBody>
      </p:sp>
      <p:sp>
        <p:nvSpPr>
          <p:cNvPr id="99" name="Google Shape;99;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0" algn="l" rtl="0">
              <a:lnSpc>
                <a:spcPct val="200000"/>
              </a:lnSpc>
              <a:spcBef>
                <a:spcPts val="0"/>
              </a:spcBef>
              <a:spcAft>
                <a:spcPts val="0"/>
              </a:spcAft>
              <a:buNone/>
            </a:pPr>
            <a:endParaRPr sz="1500">
              <a:solidFill>
                <a:srgbClr val="191414"/>
              </a:solidFill>
              <a:latin typeface="Montserrat"/>
              <a:ea typeface="Montserrat"/>
              <a:cs typeface="Montserrat"/>
              <a:sym typeface="Montserrat"/>
            </a:endParaRPr>
          </a:p>
          <a:p>
            <a:pPr marL="457200" lvl="0" indent="-323850" algn="l" rtl="0">
              <a:lnSpc>
                <a:spcPct val="200000"/>
              </a:lnSpc>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Created by Spotify and updated weekly every Friday on the spotifycharts website.</a:t>
            </a:r>
            <a:endParaRPr sz="1500">
              <a:solidFill>
                <a:srgbClr val="191414"/>
              </a:solidFill>
              <a:latin typeface="Montserrat"/>
              <a:ea typeface="Montserrat"/>
              <a:cs typeface="Montserrat"/>
              <a:sym typeface="Montserrat"/>
            </a:endParaRPr>
          </a:p>
          <a:p>
            <a:pPr marL="457200" lvl="0" indent="-323850" algn="l" rtl="0">
              <a:lnSpc>
                <a:spcPct val="200000"/>
              </a:lnSpc>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Data contains 200 songs with the highest number of streams in that week.</a:t>
            </a:r>
            <a:endParaRPr sz="1500">
              <a:solidFill>
                <a:srgbClr val="191414"/>
              </a:solidFill>
              <a:latin typeface="Montserrat"/>
              <a:ea typeface="Montserrat"/>
              <a:cs typeface="Montserrat"/>
              <a:sym typeface="Montserrat"/>
            </a:endParaRPr>
          </a:p>
          <a:p>
            <a:pPr marL="457200" lvl="0" indent="-323850" algn="l" rtl="0">
              <a:lnSpc>
                <a:spcPct val="200000"/>
              </a:lnSpc>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Contains charts data from 2016-12-23 to 2022-04-22 (over 278 weeks)</a:t>
            </a:r>
            <a:endParaRPr sz="1500">
              <a:solidFill>
                <a:srgbClr val="191414"/>
              </a:solidFill>
              <a:latin typeface="Montserrat"/>
              <a:ea typeface="Montserrat"/>
              <a:cs typeface="Montserrat"/>
              <a:sym typeface="Montserrat"/>
            </a:endParaRPr>
          </a:p>
          <a:p>
            <a:pPr marL="0" lvl="0" indent="0" algn="l" rtl="0">
              <a:spcBef>
                <a:spcPts val="1200"/>
              </a:spcBef>
              <a:spcAft>
                <a:spcPts val="0"/>
              </a:spcAft>
              <a:buNone/>
            </a:pPr>
            <a:endParaRPr sz="1500">
              <a:solidFill>
                <a:srgbClr val="191414"/>
              </a:solidFill>
              <a:latin typeface="Montserrat"/>
              <a:ea typeface="Montserrat"/>
              <a:cs typeface="Montserrat"/>
              <a:sym typeface="Montserrat"/>
            </a:endParaRPr>
          </a:p>
          <a:p>
            <a:pPr marL="0" lvl="0" indent="0" algn="l" rtl="0">
              <a:spcBef>
                <a:spcPts val="1200"/>
              </a:spcBef>
              <a:spcAft>
                <a:spcPts val="0"/>
              </a:spcAft>
              <a:buNone/>
            </a:pPr>
            <a:endParaRPr sz="1500">
              <a:solidFill>
                <a:srgbClr val="191414"/>
              </a:solidFill>
              <a:latin typeface="Montserrat"/>
              <a:ea typeface="Montserrat"/>
              <a:cs typeface="Montserrat"/>
              <a:sym typeface="Montserrat"/>
            </a:endParaRPr>
          </a:p>
          <a:p>
            <a:pPr marL="0" lvl="0" indent="0" algn="l" rtl="0">
              <a:spcBef>
                <a:spcPts val="1200"/>
              </a:spcBef>
              <a:spcAft>
                <a:spcPts val="0"/>
              </a:spcAft>
              <a:buNone/>
            </a:pPr>
            <a:r>
              <a:rPr lang="en" sz="1500">
                <a:solidFill>
                  <a:srgbClr val="191414"/>
                </a:solidFill>
                <a:latin typeface="Montserrat"/>
                <a:ea typeface="Montserrat"/>
                <a:cs typeface="Montserrat"/>
                <a:sym typeface="Montserrat"/>
              </a:rPr>
              <a:t>Latest Spotify Global Top 200 Weekly Chart: </a:t>
            </a:r>
            <a:r>
              <a:rPr lang="en" sz="1500" u="sng">
                <a:solidFill>
                  <a:srgbClr val="191414"/>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https://spotifycharts.com/regional/global/weekly/latest</a:t>
            </a: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a:solidFill>
                <a:srgbClr val="191414"/>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Spotify Audio Features</a:t>
            </a:r>
            <a:endParaRPr b="1">
              <a:solidFill>
                <a:srgbClr val="191414"/>
              </a:solidFill>
              <a:latin typeface="Impact"/>
              <a:ea typeface="Impact"/>
              <a:cs typeface="Impact"/>
              <a:sym typeface="Impact"/>
            </a:endParaRPr>
          </a:p>
        </p:txBody>
      </p:sp>
      <p:sp>
        <p:nvSpPr>
          <p:cNvPr id="105" name="Google Shape;105;p18"/>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191414"/>
                </a:solidFill>
                <a:latin typeface="Montserrat"/>
                <a:ea typeface="Montserrat"/>
                <a:cs typeface="Montserrat"/>
                <a:sym typeface="Montserrat"/>
              </a:rPr>
              <a:t>For every song in spotify, it has a database that has the following individual audio features stored:</a:t>
            </a:r>
            <a:endParaRPr sz="150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Danceability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Energy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Key (-1 to 11)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Loudness (in dB)</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Mode (0 or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Speechiness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Acousticness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Liveness (0 to 1)</a:t>
            </a: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sz="1500">
              <a:solidFill>
                <a:srgbClr val="191414"/>
              </a:solidFill>
              <a:latin typeface="Montserrat"/>
              <a:ea typeface="Montserrat"/>
              <a:cs typeface="Montserrat"/>
              <a:sym typeface="Montserrat"/>
            </a:endParaRPr>
          </a:p>
        </p:txBody>
      </p:sp>
      <p:sp>
        <p:nvSpPr>
          <p:cNvPr id="106" name="Google Shape;106;p18"/>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Instrumentalness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Valence (0 to 1)</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Tempo (in bpm)</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Duration (in ms)</a:t>
            </a:r>
            <a:endParaRPr sz="1500">
              <a:solidFill>
                <a:srgbClr val="191414"/>
              </a:solidFill>
              <a:latin typeface="Montserrat"/>
              <a:ea typeface="Montserrat"/>
              <a:cs typeface="Montserrat"/>
              <a:sym typeface="Montserrat"/>
            </a:endParaRPr>
          </a:p>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Time Signature (¾ to 7/4)</a:t>
            </a:r>
            <a:endParaRPr sz="1500">
              <a:solidFill>
                <a:srgbClr val="191414"/>
              </a:solidFill>
              <a:latin typeface="Montserrat"/>
              <a:ea typeface="Montserrat"/>
              <a:cs typeface="Montserrat"/>
              <a:sym typeface="Montserrat"/>
            </a:endParaRPr>
          </a:p>
          <a:p>
            <a:pPr marL="0" lvl="0" indent="0" algn="l" rtl="0">
              <a:spcBef>
                <a:spcPts val="1200"/>
              </a:spcBef>
              <a:spcAft>
                <a:spcPts val="0"/>
              </a:spcAft>
              <a:buNone/>
            </a:pPr>
            <a:r>
              <a:rPr lang="en" sz="1500">
                <a:solidFill>
                  <a:srgbClr val="191414"/>
                </a:solidFill>
                <a:latin typeface="Montserrat"/>
                <a:ea typeface="Montserrat"/>
                <a:cs typeface="Montserrat"/>
                <a:sym typeface="Montserrat"/>
              </a:rPr>
              <a:t>We can get a data frame of audio features for every song in the chart through a library in R called ‘spotifyr’ that uses the Spotify Web API to make an HTTPS request.</a:t>
            </a:r>
            <a:endParaRPr sz="1500">
              <a:solidFill>
                <a:srgbClr val="191414"/>
              </a:solidFill>
              <a:latin typeface="Montserrat"/>
              <a:ea typeface="Montserrat"/>
              <a:cs typeface="Montserrat"/>
              <a:sym typeface="Montserrat"/>
            </a:endParaRPr>
          </a:p>
          <a:p>
            <a:pPr marL="0" lvl="0" indent="0" algn="l" rtl="0">
              <a:spcBef>
                <a:spcPts val="1200"/>
              </a:spcBef>
              <a:spcAft>
                <a:spcPts val="1200"/>
              </a:spcAft>
              <a:buNone/>
            </a:pPr>
            <a:endParaRPr>
              <a:solidFill>
                <a:srgbClr val="19141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rgbClr val="191414"/>
                </a:solidFill>
                <a:latin typeface="Impact"/>
                <a:ea typeface="Impact"/>
                <a:cs typeface="Impact"/>
                <a:sym typeface="Impact"/>
              </a:rPr>
              <a:t>Data Wrangling</a:t>
            </a:r>
            <a:endParaRPr b="1">
              <a:solidFill>
                <a:srgbClr val="191414"/>
              </a:solidFill>
              <a:latin typeface="Impact"/>
              <a:ea typeface="Impact"/>
              <a:cs typeface="Impact"/>
              <a:sym typeface="Impact"/>
            </a:endParaRPr>
          </a:p>
        </p:txBody>
      </p:sp>
      <p:sp>
        <p:nvSpPr>
          <p:cNvPr id="112" name="Google Shape;112;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Combine all of the csv files of 278 weeks into a single csv file.</a:t>
            </a:r>
            <a:endParaRPr sz="1500">
              <a:solidFill>
                <a:srgbClr val="191414"/>
              </a:solidFill>
              <a:latin typeface="Montserrat"/>
              <a:ea typeface="Montserrat"/>
              <a:cs typeface="Montserrat"/>
              <a:sym typeface="Montserrat"/>
            </a:endParaRPr>
          </a:p>
          <a:p>
            <a:pPr marL="457200" lvl="0" indent="0" algn="l" rtl="0">
              <a:spcBef>
                <a:spcPts val="1200"/>
              </a:spcBef>
              <a:spcAft>
                <a:spcPts val="0"/>
              </a:spcAft>
              <a:buNone/>
            </a:pPr>
            <a:endParaRPr sz="150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Get another data frame with just the unique songs from the charts, i.e. 5133 songs and populate it with the audio features call.</a:t>
            </a:r>
            <a:endParaRPr sz="1500">
              <a:solidFill>
                <a:srgbClr val="191414"/>
              </a:solidFill>
              <a:latin typeface="Montserrat"/>
              <a:ea typeface="Montserrat"/>
              <a:cs typeface="Montserrat"/>
              <a:sym typeface="Montserrat"/>
            </a:endParaRPr>
          </a:p>
          <a:p>
            <a:pPr marL="457200" lvl="0" indent="0" algn="l" rtl="0">
              <a:spcBef>
                <a:spcPts val="1200"/>
              </a:spcBef>
              <a:spcAft>
                <a:spcPts val="0"/>
              </a:spcAft>
              <a:buNone/>
            </a:pPr>
            <a:endParaRPr sz="150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Combine the charts data with the audio features data to make a final csv file by joining them by the song id.</a:t>
            </a:r>
            <a:endParaRPr sz="1500">
              <a:solidFill>
                <a:srgbClr val="191414"/>
              </a:solidFill>
              <a:latin typeface="Montserrat"/>
              <a:ea typeface="Montserrat"/>
              <a:cs typeface="Montserrat"/>
              <a:sym typeface="Montserrat"/>
            </a:endParaRPr>
          </a:p>
          <a:p>
            <a:pPr marL="457200" lvl="0" indent="0" algn="l" rtl="0">
              <a:spcBef>
                <a:spcPts val="1200"/>
              </a:spcBef>
              <a:spcAft>
                <a:spcPts val="0"/>
              </a:spcAft>
              <a:buNone/>
            </a:pPr>
            <a:endParaRPr sz="1500">
              <a:solidFill>
                <a:srgbClr val="191414"/>
              </a:solidFill>
              <a:latin typeface="Montserrat"/>
              <a:ea typeface="Montserrat"/>
              <a:cs typeface="Montserrat"/>
              <a:sym typeface="Montserrat"/>
            </a:endParaRPr>
          </a:p>
          <a:p>
            <a:pPr marL="457200" lvl="0" indent="-323850" algn="l" rtl="0">
              <a:spcBef>
                <a:spcPts val="1200"/>
              </a:spcBef>
              <a:spcAft>
                <a:spcPts val="0"/>
              </a:spcAft>
              <a:buClr>
                <a:srgbClr val="191414"/>
              </a:buClr>
              <a:buSzPts val="1500"/>
              <a:buFont typeface="Montserrat"/>
              <a:buChar char="●"/>
            </a:pPr>
            <a:r>
              <a:rPr lang="en" sz="1500">
                <a:solidFill>
                  <a:srgbClr val="191414"/>
                </a:solidFill>
                <a:latin typeface="Montserrat"/>
                <a:ea typeface="Montserrat"/>
                <a:cs typeface="Montserrat"/>
                <a:sym typeface="Montserrat"/>
              </a:rPr>
              <a:t>For every unique song, find the peak position in the chart, number of weeks spent in the chart, and total number of streams.</a:t>
            </a:r>
            <a:endParaRPr sz="1500">
              <a:solidFill>
                <a:srgbClr val="191414"/>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20"/>
          <p:cNvPicPr preferRelativeResize="0"/>
          <p:nvPr/>
        </p:nvPicPr>
        <p:blipFill>
          <a:blip r:embed="rId3">
            <a:alphaModFix/>
          </a:blip>
          <a:stretch>
            <a:fillRect/>
          </a:stretch>
        </p:blipFill>
        <p:spPr>
          <a:xfrm>
            <a:off x="409600" y="0"/>
            <a:ext cx="8324789"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311700" y="216425"/>
            <a:ext cx="8520600" cy="613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191414"/>
                </a:solidFill>
                <a:latin typeface="Impact"/>
                <a:ea typeface="Impact"/>
                <a:cs typeface="Impact"/>
                <a:sym typeface="Impact"/>
              </a:rPr>
              <a:t>T-Test for mean of total streams in 2020 vs 2021</a:t>
            </a:r>
            <a:endParaRPr>
              <a:solidFill>
                <a:srgbClr val="191414"/>
              </a:solidFill>
              <a:latin typeface="Impact"/>
              <a:ea typeface="Impact"/>
              <a:cs typeface="Impact"/>
              <a:sym typeface="Impact"/>
            </a:endParaRPr>
          </a:p>
        </p:txBody>
      </p:sp>
      <p:pic>
        <p:nvPicPr>
          <p:cNvPr id="123" name="Google Shape;123;p21"/>
          <p:cNvPicPr preferRelativeResize="0"/>
          <p:nvPr/>
        </p:nvPicPr>
        <p:blipFill>
          <a:blip r:embed="rId3">
            <a:alphaModFix/>
          </a:blip>
          <a:stretch>
            <a:fillRect/>
          </a:stretch>
        </p:blipFill>
        <p:spPr>
          <a:xfrm>
            <a:off x="200100" y="958050"/>
            <a:ext cx="8839197" cy="2555912"/>
          </a:xfrm>
          <a:prstGeom prst="rect">
            <a:avLst/>
          </a:prstGeom>
          <a:noFill/>
          <a:ln>
            <a:noFill/>
          </a:ln>
        </p:spPr>
      </p:pic>
      <p:sp>
        <p:nvSpPr>
          <p:cNvPr id="124" name="Google Shape;124;p21"/>
          <p:cNvSpPr txBox="1">
            <a:spLocks noGrp="1"/>
          </p:cNvSpPr>
          <p:nvPr>
            <p:ph type="body" idx="1"/>
          </p:nvPr>
        </p:nvSpPr>
        <p:spPr>
          <a:xfrm>
            <a:off x="311700" y="3642375"/>
            <a:ext cx="8520600" cy="92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1200"/>
              </a:spcAft>
              <a:buNone/>
            </a:pPr>
            <a:r>
              <a:rPr lang="en" sz="1500">
                <a:latin typeface="Montserrat Medium"/>
                <a:ea typeface="Montserrat Medium"/>
                <a:cs typeface="Montserrat Medium"/>
                <a:sym typeface="Montserrat Medium"/>
              </a:rPr>
              <a:t>We have enough evidence to prove that the average total streams in 2020 and in 2021 are different. We can see from the t-test that the mean total streams has increased over the year.</a:t>
            </a:r>
            <a:endParaRPr sz="1500">
              <a:latin typeface="Montserrat Medium"/>
              <a:ea typeface="Montserrat Medium"/>
              <a:cs typeface="Montserrat Medium"/>
              <a:sym typeface="Montserrat Medium"/>
            </a:endParaRPr>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1212</Words>
  <Application>Microsoft Macintosh PowerPoint</Application>
  <PresentationFormat>On-screen Show (16:9)</PresentationFormat>
  <Paragraphs>169</Paragraphs>
  <Slides>29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Old Standard TT</vt:lpstr>
      <vt:lpstr>Impact</vt:lpstr>
      <vt:lpstr>Montserrat SemiBold</vt:lpstr>
      <vt:lpstr>Montserrat Light</vt:lpstr>
      <vt:lpstr>Arial</vt:lpstr>
      <vt:lpstr>Montserrat</vt:lpstr>
      <vt:lpstr>Montserrat Medium</vt:lpstr>
      <vt:lpstr>Paperback</vt:lpstr>
      <vt:lpstr>Exploring the Spotify Charts</vt:lpstr>
      <vt:lpstr>Spotify</vt:lpstr>
      <vt:lpstr>PowerPoint Presentation</vt:lpstr>
      <vt:lpstr>Questions to explore</vt:lpstr>
      <vt:lpstr>Spotify Global Top 200 Weekly Charts</vt:lpstr>
      <vt:lpstr>Spotify Audio Features</vt:lpstr>
      <vt:lpstr>Data Wrangling</vt:lpstr>
      <vt:lpstr>PowerPoint Presentation</vt:lpstr>
      <vt:lpstr>T-Test for mean of total streams in 2020 vs 2021</vt:lpstr>
      <vt:lpstr>PowerPoint Presentation</vt:lpstr>
      <vt:lpstr>Weekly Top Songs Global</vt:lpstr>
      <vt:lpstr>PowerPoint Presentation</vt:lpstr>
      <vt:lpstr>All Time Top Songs Global</vt:lpstr>
      <vt:lpstr>PowerPoint Presentation</vt:lpstr>
      <vt:lpstr>PowerPoint Presentation</vt:lpstr>
      <vt:lpstr>PowerPoint Presentation</vt:lpstr>
      <vt:lpstr>PowerPoint Presentation</vt:lpstr>
      <vt:lpstr>PowerPoint Presentation</vt:lpstr>
      <vt:lpstr>Initial Assumptions</vt:lpstr>
      <vt:lpstr>Initial Assumptions</vt:lpstr>
      <vt:lpstr>Linear Model I</vt:lpstr>
      <vt:lpstr>LM-I -&gt; Predicting Peak Position</vt:lpstr>
      <vt:lpstr>Linear Model II</vt:lpstr>
      <vt:lpstr>LM-II -&gt; Predicting Number of Weeks</vt:lpstr>
      <vt:lpstr>Linear Model III</vt:lpstr>
      <vt:lpstr>LM-III -&gt; Predicting Total Number of Streams</vt:lpstr>
      <vt:lpstr>Testing Predictions</vt:lpstr>
      <vt:lpstr>Predicting all 3 Models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Spotify Charts</dc:title>
  <cp:lastModifiedBy>Ichhit Joshi</cp:lastModifiedBy>
  <cp:revision>2</cp:revision>
  <dcterms:modified xsi:type="dcterms:W3CDTF">2023-01-08T23:55:25Z</dcterms:modified>
</cp:coreProperties>
</file>